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342" r:id="rId3"/>
    <p:sldId id="358" r:id="rId4"/>
    <p:sldId id="388" r:id="rId5"/>
    <p:sldId id="389" r:id="rId6"/>
    <p:sldId id="430" r:id="rId7"/>
    <p:sldId id="391" r:id="rId8"/>
    <p:sldId id="434" r:id="rId9"/>
    <p:sldId id="435" r:id="rId10"/>
    <p:sldId id="394" r:id="rId11"/>
    <p:sldId id="407" r:id="rId12"/>
    <p:sldId id="408" r:id="rId13"/>
    <p:sldId id="392" r:id="rId14"/>
    <p:sldId id="409" r:id="rId15"/>
    <p:sldId id="410" r:id="rId16"/>
    <p:sldId id="438" r:id="rId17"/>
    <p:sldId id="436" r:id="rId18"/>
    <p:sldId id="437" r:id="rId19"/>
    <p:sldId id="393" r:id="rId20"/>
    <p:sldId id="439" r:id="rId21"/>
    <p:sldId id="440" r:id="rId22"/>
    <p:sldId id="431" r:id="rId23"/>
    <p:sldId id="441" r:id="rId24"/>
    <p:sldId id="442" r:id="rId25"/>
    <p:sldId id="432" r:id="rId26"/>
    <p:sldId id="443" r:id="rId27"/>
    <p:sldId id="444" r:id="rId28"/>
    <p:sldId id="433" r:id="rId29"/>
    <p:sldId id="445" r:id="rId30"/>
    <p:sldId id="390" r:id="rId31"/>
    <p:sldId id="395" r:id="rId32"/>
    <p:sldId id="447" r:id="rId33"/>
    <p:sldId id="446" r:id="rId34"/>
    <p:sldId id="396" r:id="rId35"/>
    <p:sldId id="456" r:id="rId36"/>
    <p:sldId id="455" r:id="rId37"/>
    <p:sldId id="397" r:id="rId38"/>
    <p:sldId id="416" r:id="rId39"/>
    <p:sldId id="417" r:id="rId40"/>
    <p:sldId id="398" r:id="rId41"/>
    <p:sldId id="457" r:id="rId42"/>
    <p:sldId id="458" r:id="rId43"/>
    <p:sldId id="399" r:id="rId44"/>
    <p:sldId id="420" r:id="rId45"/>
    <p:sldId id="400" r:id="rId46"/>
    <p:sldId id="421" r:id="rId47"/>
    <p:sldId id="422" r:id="rId48"/>
    <p:sldId id="401" r:id="rId49"/>
    <p:sldId id="424" r:id="rId50"/>
    <p:sldId id="425" r:id="rId51"/>
    <p:sldId id="402" r:id="rId52"/>
    <p:sldId id="426" r:id="rId53"/>
    <p:sldId id="427" r:id="rId54"/>
    <p:sldId id="403" r:id="rId55"/>
    <p:sldId id="461" r:id="rId56"/>
    <p:sldId id="460" r:id="rId57"/>
    <p:sldId id="448" r:id="rId58"/>
    <p:sldId id="463" r:id="rId59"/>
    <p:sldId id="464" r:id="rId60"/>
    <p:sldId id="449" r:id="rId61"/>
    <p:sldId id="465" r:id="rId62"/>
    <p:sldId id="466" r:id="rId63"/>
    <p:sldId id="450" r:id="rId64"/>
    <p:sldId id="467" r:id="rId65"/>
    <p:sldId id="468" r:id="rId66"/>
    <p:sldId id="451" r:id="rId67"/>
    <p:sldId id="469" r:id="rId68"/>
    <p:sldId id="470" r:id="rId69"/>
    <p:sldId id="452" r:id="rId70"/>
    <p:sldId id="471" r:id="rId71"/>
    <p:sldId id="472" r:id="rId72"/>
    <p:sldId id="453" r:id="rId73"/>
    <p:sldId id="473" r:id="rId74"/>
    <p:sldId id="474" r:id="rId75"/>
    <p:sldId id="454" r:id="rId76"/>
    <p:sldId id="475" r:id="rId77"/>
    <p:sldId id="476" r:id="rId78"/>
    <p:sldId id="261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B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86" autoAdjust="0"/>
    <p:restoredTop sz="86463" autoAdjust="0"/>
  </p:normalViewPr>
  <p:slideViewPr>
    <p:cSldViewPr snapToGrid="0" showGuides="1">
      <p:cViewPr varScale="1">
        <p:scale>
          <a:sx n="66" d="100"/>
          <a:sy n="66" d="100"/>
        </p:scale>
        <p:origin x="900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258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7B979-CA62-43E4-B6FE-311C35A01A76}" type="datetimeFigureOut">
              <a:rPr lang="ko-KR" altLang="en-US" smtClean="0"/>
              <a:pPr/>
              <a:t>2019-12-07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CD6EC-4B7B-417A-B644-19B9227A7D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779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03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005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492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546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979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836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908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566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236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974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56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503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53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661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70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228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00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7626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9396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6964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815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264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5917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099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4979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9196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304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3146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3198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2159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6344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1603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021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327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4870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5144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8682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963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204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126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797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2856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1217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964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1822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3347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572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2146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9307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022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5290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9486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5965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388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184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9937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344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0840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3636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9774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2431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837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677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0348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9508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85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87751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7423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88887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8388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4209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4522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0732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6155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5981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437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480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성취행동</a:t>
            </a:r>
            <a:r>
              <a:rPr lang="en-US" altLang="ko-KR" dirty="0"/>
              <a:t>, </a:t>
            </a:r>
            <a:r>
              <a:rPr lang="ko-KR" altLang="en-US" dirty="0"/>
              <a:t>조건</a:t>
            </a:r>
            <a:r>
              <a:rPr lang="en-US" altLang="ko-KR" dirty="0"/>
              <a:t>, </a:t>
            </a:r>
            <a:r>
              <a:rPr lang="ko-KR" altLang="en-US" dirty="0"/>
              <a:t>평가기준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D6EC-4B7B-417A-B644-19B9227A7D2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036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1930-A263-4BE0-80F1-4A1014E64393}" type="datetime1">
              <a:rPr lang="ko-KR" altLang="en-US" smtClean="0"/>
              <a:pPr/>
              <a:t>2019-12-07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9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7526-33B3-4C00-8972-9BE7EFB5F4C4}" type="datetime1">
              <a:rPr lang="ko-KR" altLang="en-US" smtClean="0"/>
              <a:pPr/>
              <a:t>2019-12-07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24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3FD3-2490-432B-834C-84D05A6197FE}" type="datetime1">
              <a:rPr lang="ko-KR" altLang="en-US" smtClean="0"/>
              <a:pPr/>
              <a:t>2019-12-07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86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02AB1-DA5E-4951-8E82-8C8255D5018A}" type="datetime1">
              <a:rPr lang="ko-KR" altLang="en-US" smtClean="0"/>
              <a:pPr/>
              <a:t>2019-12-07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519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41DA-F7BD-4F67-B6F5-CD0AFD2D00EC}" type="datetime1">
              <a:rPr lang="ko-KR" altLang="en-US" smtClean="0"/>
              <a:pPr/>
              <a:t>2019-12-07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8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99D8-EEB5-4D40-A6FA-1A90CAED51C1}" type="datetime1">
              <a:rPr lang="ko-KR" altLang="en-US" smtClean="0"/>
              <a:pPr/>
              <a:t>2019-12-07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545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70668-E168-48E3-9605-383C36B85934}" type="datetime1">
              <a:rPr lang="ko-KR" altLang="en-US" smtClean="0"/>
              <a:pPr/>
              <a:t>2019-12-07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14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D0F14-E343-41A4-ACAF-BB04EC1C5D06}" type="datetime1">
              <a:rPr lang="ko-KR" altLang="en-US" smtClean="0"/>
              <a:pPr/>
              <a:t>2019-12-07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564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7B17C-B6DD-4834-8F01-B6B08525A5BC}" type="datetime1">
              <a:rPr lang="ko-KR" altLang="en-US" smtClean="0"/>
              <a:pPr/>
              <a:t>2019-12-07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67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C0358-A607-4BDC-A328-B5097A4B9E9B}" type="datetime1">
              <a:rPr lang="ko-KR" altLang="en-US" smtClean="0"/>
              <a:pPr/>
              <a:t>2019-12-07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484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98506-81CE-4FFC-909B-904CBE2A9AC6}" type="datetime1">
              <a:rPr lang="ko-KR" altLang="en-US" smtClean="0"/>
              <a:pPr/>
              <a:t>2019-12-07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42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88E74-BCC5-46FB-9760-B6F6D76DA8D6}" type="datetime1">
              <a:rPr lang="ko-KR" altLang="en-US" smtClean="0"/>
              <a:pPr/>
              <a:t>2019-12-07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24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154592" y="1918975"/>
            <a:ext cx="1882816" cy="1660806"/>
            <a:chOff x="5673524" y="2071868"/>
            <a:chExt cx="1668763" cy="1471994"/>
          </a:xfrm>
          <a:solidFill>
            <a:schemeClr val="bg1">
              <a:lumMod val="75000"/>
              <a:alpha val="20000"/>
            </a:schemeClr>
          </a:solidFill>
        </p:grpSpPr>
        <p:sp>
          <p:nvSpPr>
            <p:cNvPr id="13" name="다이아몬드 12"/>
            <p:cNvSpPr/>
            <p:nvPr/>
          </p:nvSpPr>
          <p:spPr>
            <a:xfrm>
              <a:off x="5673524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다이아몬드 13"/>
            <p:cNvSpPr/>
            <p:nvPr/>
          </p:nvSpPr>
          <p:spPr>
            <a:xfrm>
              <a:off x="5870293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41125" y="6259269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소프트웨어학과 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2014041054 </a:t>
            </a:r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고민재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8502" y="1872931"/>
            <a:ext cx="5622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4000" dirty="0">
                <a:latin typeface="나눔스퀘어 ExtraBold" pitchFamily="50" charset="-127"/>
                <a:ea typeface="나눔스퀘어 ExtraBold" pitchFamily="50" charset="-127"/>
              </a:rPr>
              <a:t>데이터 분석 및 시각화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5673524" y="4019308"/>
            <a:ext cx="844952" cy="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28159" y="439098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+mn-ea"/>
              </a:rPr>
              <a:t>최종 발표</a:t>
            </a:r>
          </a:p>
        </p:txBody>
      </p:sp>
    </p:spTree>
    <p:extLst>
      <p:ext uri="{BB962C8B-B14F-4D97-AF65-F5344CB8AC3E}">
        <p14:creationId xmlns:p14="http://schemas.microsoft.com/office/powerpoint/2010/main" val="2084839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3834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DF2573A-5090-4DD6-AEB9-06B5856E78D3}"/>
              </a:ext>
            </a:extLst>
          </p:cNvPr>
          <p:cNvGraphicFramePr>
            <a:graphicFrameLocks noGrp="1"/>
          </p:cNvGraphicFramePr>
          <p:nvPr/>
        </p:nvGraphicFramePr>
        <p:xfrm>
          <a:off x="0" y="1913581"/>
          <a:ext cx="5598695" cy="46178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7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2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0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8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4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미세먼지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초미세먼지와 지하철 승차인원 분석 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4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4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미세먼지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초미세먼지 농도에 따른 지하철 승차인원의 변화 분석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2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미세먼지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초미세먼지의 변화가 지하철 이용자수의 변화에 영향이 있는 요소인지 파악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7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미세먼지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초미세먼지</a:t>
                      </a: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86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상관관계 분석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68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Pandas, csv, merge,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groupby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0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2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월별 지하철 이용 객수를 </a:t>
                      </a:r>
                      <a:r>
                        <a:rPr lang="ko-KR" altLang="en-US" sz="12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노선별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일별로 구하여 기름값의 변화와 상관관계를 구한다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기름값의 변화가 지하철 이용 고객에 영향을 미치는지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각 </a:t>
                      </a:r>
                      <a:r>
                        <a:rPr lang="ko-KR" altLang="en-US" sz="12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영향 정도의 차이를 구한다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0167269-64AD-48F8-9635-C2D16E259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122697"/>
              </p:ext>
            </p:extLst>
          </p:nvPr>
        </p:nvGraphicFramePr>
        <p:xfrm>
          <a:off x="6055894" y="1913581"/>
          <a:ext cx="6136106" cy="46178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8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4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눈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비의 유무에 따른 지하철 이용 인원 비교 </a:t>
                      </a:r>
                      <a:endParaRPr lang="ko-KR" altLang="en-US" sz="11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1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눈과 비의 유무가 지하철 이용 객수에 영향을 주는지 구한다</a:t>
                      </a:r>
                      <a:r>
                        <a:rPr lang="en-US" altLang="ko-KR" sz="11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1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8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1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눈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비의 유무가 지하철 이용 객수의 영향을 주는지를 구하여 눈과 비가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오는날은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지하철 문을 좀더 오래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열어두어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승객의 편의를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증대시킬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0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서울시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일평균 대기환경 정보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4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1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상관관계 분석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2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Pandas, merge,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groupby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corr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72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1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1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1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1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각 </a:t>
                      </a:r>
                      <a:r>
                        <a:rPr lang="ko-KR" altLang="en-US" sz="11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1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지하철의 이용자를 눈</a:t>
                      </a:r>
                      <a:r>
                        <a:rPr lang="en-US" altLang="ko-KR" sz="11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비 유무로 나누어 비율을 파악한다</a:t>
                      </a:r>
                      <a:r>
                        <a:rPr lang="en-US" altLang="ko-KR" sz="11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1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1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1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각 </a:t>
                      </a:r>
                      <a:r>
                        <a:rPr lang="ko-KR" altLang="en-US" sz="11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1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눈</a:t>
                      </a:r>
                      <a:r>
                        <a:rPr lang="en-US" altLang="ko-KR" sz="11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비의 유무가 지하철 이용 객수의 총합에 영향을 주는지 파악가능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92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5570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1432636"/>
            <a:ext cx="11095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미세먼지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초미세먼지와 지하철 승차인원 분석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342900" lvl="0" indent="-342900" fontAlgn="base" latinLnBrk="0">
              <a:buFont typeface="Wingdings" panose="05000000000000000000" pitchFamily="2" charset="2"/>
              <a:buChar char="l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357B9-2526-4831-825A-64E87A93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8" y="2009775"/>
            <a:ext cx="5362575" cy="4848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5B8CA3-9B46-42CD-AF4F-0591371EC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669" y="2181225"/>
            <a:ext cx="53435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1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5570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24821" y="1432636"/>
            <a:ext cx="1109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눈 또는 비의 유무와 지하철 이용 인원 분석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C5EE87-4793-415F-9CD3-FC9F72349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8" y="1894301"/>
            <a:ext cx="4829175" cy="4876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6428F8-889B-4B4D-9B95-7CF8E22A4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683" y="2075276"/>
            <a:ext cx="48196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04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3834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60FAABB-5260-4F0F-BF04-D892633E6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382186"/>
              </p:ext>
            </p:extLst>
          </p:nvPr>
        </p:nvGraphicFramePr>
        <p:xfrm>
          <a:off x="-1" y="1769520"/>
          <a:ext cx="5861784" cy="48338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7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7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5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매월 시간대별 지하철 이용 인원 비율 분석 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매월 호선별로 지하철 이용 인원의 시간대별 비율 파악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2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지하철 이용 인원의 비율 파악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비율을 공개하여 지하철 이용자들의 편의를 도울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5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95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시계열 분석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Pandas,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to_datetime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resample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0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2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각 호선별로 매일 시간대별 지하철 이용 인원 비율을 구한다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지하철 이용 고객들의 사용 시간대 분포를 파악 가능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68C2BD8-1EF1-48D5-9DEA-2636D6108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343255"/>
              </p:ext>
            </p:extLst>
          </p:nvPr>
        </p:nvGraphicFramePr>
        <p:xfrm>
          <a:off x="6237172" y="1758366"/>
          <a:ext cx="5954830" cy="4845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1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5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2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54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축제 기간과 비기간의 축제 역 이용 비율 변화 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2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축제 기간과 비 </a:t>
                      </a: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기간중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축제 지역의 지하철역 이용 객수의 비율을 확인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2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축제가 지하철 역 이용 객수의 영향 여부를 알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축제 기간이 지하철 이용 객수의 증가에 영향을 준다면 해당 기간 지하철 운영을 늘려 이용자의 편의를 높일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7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1 ~ 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서울 문화축제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762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시계열분석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1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Pandas,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merge,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groupby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to_datetime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resample,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296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2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서울의 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1~ 6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월 축제 기간동안 축제에 해당하는 역을 축제 기간과 비 기간으로 나눈다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축제 기간 과 비 축제 기간 동안의 지하철역 총 인원수를 구하고 그 값을 기간으로 나누어 비율을 구할 수 있다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391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5570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0863" y="1432636"/>
            <a:ext cx="1109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매월 시간대별 지하철 이용 인원 비율 분석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DCB46A-76C6-4A1F-9733-A57215F38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64" y="1894301"/>
            <a:ext cx="5136990" cy="46429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D25C0A-5AEF-4B77-BB7D-5BCD65DF3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803" y="1926698"/>
            <a:ext cx="5433763" cy="46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5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72948" y="1432636"/>
            <a:ext cx="1109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축제기간과 비 축제기간의 해당 역 이용 비율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AB5D63-A93D-4E92-9A51-04138433E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04"/>
          <a:stretch/>
        </p:blipFill>
        <p:spPr>
          <a:xfrm>
            <a:off x="597509" y="2090737"/>
            <a:ext cx="5351468" cy="3334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507730-8517-4093-9D8D-B651691988DD}"/>
              </a:ext>
            </a:extLst>
          </p:cNvPr>
          <p:cNvSpPr txBox="1"/>
          <p:nvPr/>
        </p:nvSpPr>
        <p:spPr>
          <a:xfrm>
            <a:off x="472408" y="692353"/>
            <a:ext cx="5570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321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3834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796A46B-ED42-4930-8875-5D41517EA84B}"/>
              </a:ext>
            </a:extLst>
          </p:cNvPr>
          <p:cNvGraphicFramePr>
            <a:graphicFrameLocks noGrp="1"/>
          </p:cNvGraphicFramePr>
          <p:nvPr/>
        </p:nvGraphicFramePr>
        <p:xfrm>
          <a:off x="0" y="1706874"/>
          <a:ext cx="5651603" cy="4950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5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9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0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9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비학기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기간에  대학교 지하철역 이용 인원 변화 분석 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학기의 유무가 지하철 대학역의 사용 인원에 영향이 있는지 확인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6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2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학기중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대학 근처 역의 지하철 인원 객수가 증가하는지 알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만약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학기중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지하철 이용객수가 증가한다면 해당 기간 지하철을 더 많이 운영하여 승객의 편의를 증가시킬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2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5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시계열 분석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PANDAS,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to_datetime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resample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0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2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 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대학역의 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~6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월 까지 지하철 인원 분포를 구하고 그 외 역의 인원 분포를 구하여 둘을 비교한다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비교값의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차이를 통하여 대학가 역이 대학교 수업기간에 영향을 받는지 구한다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F15A7EF-958F-4159-8C0C-8E3D093B7B86}"/>
              </a:ext>
            </a:extLst>
          </p:cNvPr>
          <p:cNvGraphicFramePr>
            <a:graphicFrameLocks noGrp="1"/>
          </p:cNvGraphicFramePr>
          <p:nvPr/>
        </p:nvGraphicFramePr>
        <p:xfrm>
          <a:off x="6283727" y="1706874"/>
          <a:ext cx="5908273" cy="4950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4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1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54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3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요일별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지하철 이용인원 분석 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요일에 따른 지하철 이용객수를 분석한다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3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2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지하철 이용객수가 많은 요일에 추가로 지하철을 운영하여 이용자에게 편의 제공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0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946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시계열 분석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4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Pandas,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to_datetime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dt.weekday_name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groupby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58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2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월 지하철의 이용객수를 월요일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일요일로 나누어 비율을 구한다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특정 요일에 따른 지하철 이용객수의 변화를 알 수 있다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..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1260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1046296"/>
            <a:ext cx="11095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 latinLnBrk="0">
              <a:buFont typeface="Wingdings" panose="05000000000000000000" pitchFamily="2" charset="2"/>
              <a:buChar char="l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대학교 학기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비학기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기간에 대학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주변역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이용 인원 분석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CCA400-6BF4-4D66-8344-BDBA2F5FF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8" y="2527648"/>
            <a:ext cx="4196527" cy="32712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C256E8-DECB-43F4-8941-30E183370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391" y="2527647"/>
            <a:ext cx="4339885" cy="3271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8D1F73-1FAD-49CD-872B-7FFBCE65C84A}"/>
              </a:ext>
            </a:extLst>
          </p:cNvPr>
          <p:cNvSpPr txBox="1"/>
          <p:nvPr/>
        </p:nvSpPr>
        <p:spPr>
          <a:xfrm>
            <a:off x="472408" y="692353"/>
            <a:ext cx="5570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559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1400239"/>
            <a:ext cx="1109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요일별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지하철 이용인원 분석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11CFB-50A0-4502-8EA5-61FBA13FC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8" y="1976939"/>
            <a:ext cx="3949300" cy="48810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1F33A78-FF5B-4323-8A80-EDA01013C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632" y="1976939"/>
            <a:ext cx="4042988" cy="4807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0D7CD3-A90B-45E9-BF4B-C38BFBC0AF45}"/>
              </a:ext>
            </a:extLst>
          </p:cNvPr>
          <p:cNvSpPr txBox="1"/>
          <p:nvPr/>
        </p:nvSpPr>
        <p:spPr>
          <a:xfrm>
            <a:off x="472408" y="692353"/>
            <a:ext cx="5570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953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3834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1E9466-D27A-4706-AA5C-8691588E1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016709"/>
              </p:ext>
            </p:extLst>
          </p:nvPr>
        </p:nvGraphicFramePr>
        <p:xfrm>
          <a:off x="219810" y="1764632"/>
          <a:ext cx="6197031" cy="49068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8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0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77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5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지하철 인원 합계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기름값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Linear Regression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지하철 이용 인원과 서울 기름값을 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Linear Regression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방식으로 분석한다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기름값의 변화가 지하철 이용자수의 변화에 영향이 있는 요소인지 파악 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8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 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서울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경기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자동차용경유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값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3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Linear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Regression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33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Pandas,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statsmodels.formula.api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fit,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ols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summary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21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지하철 이용인원과 기름값의 변화와 상관관계를 구한다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기름값과 지하철 이용객수의 상관관계를 구한다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2A5AA02-2A4B-4CC7-8286-AEDA786FC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143615"/>
              </p:ext>
            </p:extLst>
          </p:nvPr>
        </p:nvGraphicFramePr>
        <p:xfrm>
          <a:off x="6240379" y="1764632"/>
          <a:ext cx="5731811" cy="51951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7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73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지하철 인원이용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Linear Regression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온도와 지하철 이용인원을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Linear Regression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방식으로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분석한다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온도의 변화가 지하철 이용자수의 변화에 영향이 있는 요소인지 파악 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온도가 지하철 이용 객수에 영향을 끼친다면 여름과 겨울에 지하철 운영을 늘려 지하철 이용자의 편의를 높일 수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9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일평균 대기환경 정보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5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Linear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Regression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Pandas,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statsmodels.formula.api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fit,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ols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summary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40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지하철 이용객수와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퍙균온도의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관계를 구한다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온도의 변화가 지하철 이용 고객에 영향을 미치는지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각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영향 정도의 차이를 구한다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943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목차</a:t>
            </a: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5472CC4-0914-41CB-BDFA-F495D923F33F}"/>
              </a:ext>
            </a:extLst>
          </p:cNvPr>
          <p:cNvSpPr txBox="1"/>
          <p:nvPr/>
        </p:nvSpPr>
        <p:spPr>
          <a:xfrm>
            <a:off x="862758" y="2087393"/>
            <a:ext cx="110958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fontAlgn="base" latinLnBrk="0">
              <a:buFont typeface="+mj-lt"/>
              <a:buAutoNum type="arabicPeriod"/>
            </a:pPr>
            <a:r>
              <a:rPr lang="ko-KR" altLang="en-US" sz="3200" dirty="0">
                <a:latin typeface="+mj-lt"/>
                <a:ea typeface="나눔바른고딕" pitchFamily="50" charset="-127"/>
              </a:rPr>
              <a:t>데이터 종류</a:t>
            </a:r>
            <a:endParaRPr lang="en-US" altLang="ko-KR" sz="3200" dirty="0">
              <a:latin typeface="+mj-lt"/>
              <a:ea typeface="나눔바른고딕" pitchFamily="50" charset="-127"/>
            </a:endParaRPr>
          </a:p>
          <a:p>
            <a:pPr marL="457200" lvl="0" indent="-457200" fontAlgn="base" latinLnBrk="0">
              <a:buFont typeface="+mj-lt"/>
              <a:buAutoNum type="arabicPeriod"/>
            </a:pPr>
            <a:r>
              <a:rPr lang="ko-KR" altLang="en-US" sz="3200" dirty="0" err="1">
                <a:latin typeface="+mj-lt"/>
                <a:ea typeface="나눔바른고딕" pitchFamily="50" charset="-127"/>
              </a:rPr>
              <a:t>데이터간의</a:t>
            </a:r>
            <a:r>
              <a:rPr lang="ko-KR" altLang="en-US" sz="3200" dirty="0">
                <a:latin typeface="+mj-lt"/>
                <a:ea typeface="나눔바른고딕" pitchFamily="50" charset="-127"/>
              </a:rPr>
              <a:t> 관계</a:t>
            </a:r>
            <a:endParaRPr lang="en-US" altLang="ko-KR" sz="3200" dirty="0">
              <a:latin typeface="+mj-lt"/>
              <a:ea typeface="나눔바른고딕" pitchFamily="50" charset="-127"/>
            </a:endParaRPr>
          </a:p>
          <a:p>
            <a:pPr marL="457200" lvl="0" indent="-457200" fontAlgn="base" latinLnBrk="0">
              <a:buFont typeface="+mj-lt"/>
              <a:buAutoNum type="arabicPeriod"/>
            </a:pPr>
            <a:r>
              <a:rPr lang="ko-KR" altLang="en-US" sz="3200" dirty="0">
                <a:latin typeface="+mj-lt"/>
                <a:ea typeface="나눔바른고딕" pitchFamily="50" charset="-127"/>
              </a:rPr>
              <a:t>분석시나리오</a:t>
            </a:r>
            <a:r>
              <a:rPr lang="en-US" altLang="ko-KR" sz="3200" dirty="0">
                <a:latin typeface="+mj-lt"/>
                <a:ea typeface="나눔바른고딕" pitchFamily="50" charset="-127"/>
              </a:rPr>
              <a:t>, </a:t>
            </a:r>
            <a:r>
              <a:rPr lang="ko-KR" altLang="en-US" sz="3200" dirty="0">
                <a:latin typeface="+mj-lt"/>
                <a:ea typeface="나눔바른고딕" pitchFamily="50" charset="-127"/>
              </a:rPr>
              <a:t>분석 결과</a:t>
            </a:r>
            <a:endParaRPr lang="en-US" altLang="ko-KR" sz="3200" dirty="0">
              <a:latin typeface="+mj-lt"/>
              <a:ea typeface="나눔바른고딕" pitchFamily="50" charset="-127"/>
            </a:endParaRPr>
          </a:p>
          <a:p>
            <a:pPr marL="457200" lvl="0" indent="-457200" fontAlgn="base" latinLnBrk="0">
              <a:buFont typeface="+mj-lt"/>
              <a:buAutoNum type="arabicPeriod"/>
            </a:pPr>
            <a:r>
              <a:rPr lang="ko-KR" altLang="en-US" sz="3200" dirty="0">
                <a:latin typeface="+mj-lt"/>
                <a:ea typeface="나눔바른고딕" pitchFamily="50" charset="-127"/>
              </a:rPr>
              <a:t>데이터</a:t>
            </a:r>
            <a:r>
              <a:rPr lang="en-US" altLang="ko-KR" sz="3200" dirty="0">
                <a:latin typeface="+mj-lt"/>
                <a:ea typeface="나눔바른고딕" pitchFamily="50" charset="-127"/>
              </a:rPr>
              <a:t>/</a:t>
            </a:r>
            <a:r>
              <a:rPr lang="ko-KR" altLang="en-US" sz="3200" dirty="0">
                <a:latin typeface="+mj-lt"/>
                <a:ea typeface="나눔바른고딕" pitchFamily="50" charset="-127"/>
              </a:rPr>
              <a:t>분석결과 시각화</a:t>
            </a:r>
            <a:r>
              <a:rPr lang="en-US" altLang="ko-KR" sz="3200" dirty="0">
                <a:latin typeface="+mj-lt"/>
                <a:ea typeface="나눔바른고딕" pitchFamily="50" charset="-127"/>
              </a:rPr>
              <a:t>, </a:t>
            </a:r>
            <a:r>
              <a:rPr lang="ko-KR" altLang="en-US" sz="3200" dirty="0">
                <a:latin typeface="+mj-lt"/>
                <a:ea typeface="나눔바른고딕" pitchFamily="50" charset="-127"/>
              </a:rPr>
              <a:t>시각화 결과</a:t>
            </a:r>
            <a:endParaRPr lang="en-US" altLang="ko-KR" sz="3200" dirty="0">
              <a:latin typeface="+mj-lt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467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5570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프로그램 및 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1046296"/>
            <a:ext cx="11095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 latinLnBrk="0">
              <a:buFont typeface="Wingdings" panose="05000000000000000000" pitchFamily="2" charset="2"/>
              <a:buChar char="l"/>
            </a:pPr>
            <a:endParaRPr lang="en-US" altLang="ko-KR" sz="240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r>
              <a:rPr lang="ko-KR" altLang="en-US" sz="2400">
                <a:latin typeface="+mn-ea"/>
              </a:rPr>
              <a:t>지하철 인원 합계</a:t>
            </a:r>
            <a:r>
              <a:rPr lang="en-US" altLang="ko-KR" sz="2400">
                <a:latin typeface="+mn-ea"/>
              </a:rPr>
              <a:t>, </a:t>
            </a:r>
            <a:r>
              <a:rPr lang="ko-KR" altLang="en-US" sz="2400">
                <a:latin typeface="+mn-ea"/>
              </a:rPr>
              <a:t>서울 기름값 </a:t>
            </a:r>
            <a:r>
              <a:rPr lang="en-US" altLang="ko-KR" sz="2400">
                <a:latin typeface="+mn-ea"/>
              </a:rPr>
              <a:t>Linear Regression </a:t>
            </a:r>
            <a:r>
              <a:rPr lang="ko-KR" altLang="en-US" sz="2400">
                <a:latin typeface="+mn-ea"/>
              </a:rPr>
              <a:t>분석</a:t>
            </a:r>
            <a:endParaRPr lang="ko-KR" altLang="en-US" sz="240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579E08-31A6-4187-9159-2A29EF80D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58" y="1924357"/>
            <a:ext cx="5845092" cy="469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29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1046296"/>
            <a:ext cx="11095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 latinLnBrk="0">
              <a:buFont typeface="Wingdings" panose="05000000000000000000" pitchFamily="2" charset="2"/>
              <a:buChar char="l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기온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지하철 인원이용 </a:t>
            </a:r>
            <a:r>
              <a:rPr lang="en-US" altLang="ko-KR" sz="2400" dirty="0">
                <a:latin typeface="+mn-ea"/>
              </a:rPr>
              <a:t>Linear Regression </a:t>
            </a:r>
            <a:r>
              <a:rPr lang="ko-KR" altLang="en-US" sz="2400" dirty="0">
                <a:latin typeface="+mn-ea"/>
              </a:rPr>
              <a:t>분석</a:t>
            </a:r>
            <a:endParaRPr lang="ko-KR" altLang="en-US" sz="2400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endParaRPr lang="ko-KR" altLang="en-US" sz="2400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1CBF8C-1D35-454B-B14D-6FEE272DE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8" y="1944304"/>
            <a:ext cx="6040165" cy="4805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041F2-A6CB-4DB4-BC60-727FDBA4B1AF}"/>
              </a:ext>
            </a:extLst>
          </p:cNvPr>
          <p:cNvSpPr txBox="1"/>
          <p:nvPr/>
        </p:nvSpPr>
        <p:spPr>
          <a:xfrm>
            <a:off x="472408" y="692353"/>
            <a:ext cx="5570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프로그램 및 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594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3834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4535CDA-C5C9-4C88-9A0B-8829350D7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100707"/>
              </p:ext>
            </p:extLst>
          </p:nvPr>
        </p:nvGraphicFramePr>
        <p:xfrm>
          <a:off x="0" y="1400239"/>
          <a:ext cx="5523265" cy="54854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5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3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2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미세먼지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초미세먼지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지하철 인원이용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Linear Regression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미세먼지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초미세먼지 농도와 지하철 이용인원을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Linear Regression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방식으로 분석한다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미세먼지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초미세먼지의 변화가 지하철 이용자수의 변화에 영향이 있는 요소인지 파악 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9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미세먼지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초미세먼지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5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Linear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Regression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Pandas,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statsmodels.formula.api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fit,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ols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summary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40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이용객수와 기름값의 상관관계를 구한다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기름값의 변화가 지하철 이용 고객에 영향을 미치는지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각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영향 정도의 차이를 구한다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6E46CA7-C7DB-491E-ACE9-38A2FBF3E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400290"/>
              </p:ext>
            </p:extLst>
          </p:nvPr>
        </p:nvGraphicFramePr>
        <p:xfrm>
          <a:off x="5523265" y="1404815"/>
          <a:ext cx="6417869" cy="5208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2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5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0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강수 및 강우량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지하철 인원이용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Linear Regression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강수 및 강우량과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지하칠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이용 인원의 관계를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Linear Regression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방식으로 구한다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비의 유무가 지하철 이용 객수의 영향을 주는지를 구하여 눈과 비가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오는날은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지하철 문을 좀더 오래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열어두어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승객의 편의를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증대시킬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수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서울시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일평균 대기환경 정보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00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Linear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Regression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Pandas,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statsmodels.formula.api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fit,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ols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summary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1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각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지하철의 이용자를 눈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비 유무로 나누어 비율을 파악한다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각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눈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비의 유무가 지하철 이용 객수의 총합에 영향을 주는지 파악가능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863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1046296"/>
            <a:ext cx="11095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 latinLnBrk="0">
              <a:buFont typeface="Wingdings" panose="05000000000000000000" pitchFamily="2" charset="2"/>
              <a:buChar char="l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미세먼지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초미세먼지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지하철 인원이용 </a:t>
            </a:r>
            <a:r>
              <a:rPr lang="en-US" altLang="ko-KR" sz="2400" dirty="0">
                <a:latin typeface="+mn-ea"/>
              </a:rPr>
              <a:t>Linear Regression </a:t>
            </a:r>
            <a:r>
              <a:rPr lang="ko-KR" altLang="en-US" sz="2400" dirty="0">
                <a:latin typeface="+mn-ea"/>
              </a:rPr>
              <a:t>분석</a:t>
            </a:r>
            <a:endParaRPr lang="ko-KR" altLang="en-US" sz="2400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endParaRPr lang="ko-KR" altLang="en-US" sz="2400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endParaRPr lang="ko-KR" altLang="en-US" sz="2400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ECF4EC-998C-4809-948F-3A09BA49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58" y="1901701"/>
            <a:ext cx="5969468" cy="4865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EF1ACA-C682-425E-B437-08C5A32C034E}"/>
              </a:ext>
            </a:extLst>
          </p:cNvPr>
          <p:cNvSpPr txBox="1"/>
          <p:nvPr/>
        </p:nvSpPr>
        <p:spPr>
          <a:xfrm>
            <a:off x="472408" y="692353"/>
            <a:ext cx="5570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프로그램 및 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2686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1046296"/>
            <a:ext cx="11095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 latinLnBrk="0">
              <a:buFont typeface="Wingdings" panose="05000000000000000000" pitchFamily="2" charset="2"/>
              <a:buChar char="l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강수 및 강우량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지하철 인원이용 </a:t>
            </a:r>
            <a:r>
              <a:rPr lang="en-US" altLang="ko-KR" sz="2400" dirty="0">
                <a:latin typeface="+mn-ea"/>
              </a:rPr>
              <a:t>Linear Regression </a:t>
            </a:r>
            <a:r>
              <a:rPr lang="ko-KR" altLang="en-US" sz="2400" dirty="0">
                <a:latin typeface="+mn-ea"/>
              </a:rPr>
              <a:t>분석</a:t>
            </a:r>
            <a:endParaRPr lang="ko-KR" altLang="en-US" sz="2400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endParaRPr lang="ko-KR" altLang="en-US" sz="2400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01017D-E7F3-41A8-8B7F-831840DB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58" y="1963554"/>
            <a:ext cx="5933286" cy="4776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D14426-1840-4643-ABCC-25D8190AE1FE}"/>
              </a:ext>
            </a:extLst>
          </p:cNvPr>
          <p:cNvSpPr txBox="1"/>
          <p:nvPr/>
        </p:nvSpPr>
        <p:spPr>
          <a:xfrm>
            <a:off x="472408" y="692353"/>
            <a:ext cx="5570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프로그램 및 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739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3834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DF89C4-6EEB-4479-98BC-7C7A93C2F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44232"/>
              </p:ext>
            </p:extLst>
          </p:nvPr>
        </p:nvGraphicFramePr>
        <p:xfrm>
          <a:off x="375" y="1513468"/>
          <a:ext cx="6095625" cy="4700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3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5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 지하철 이용자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ARIMA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 지하철 이용객수를 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ARIMA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방식으로 분석한다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 지하철 이용객수를 분석하고 예측가능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1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10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시계열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ARMIA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Pandas,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statsmodels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ARIMA,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plot_acf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plot_pacf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40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지하철 이용자수를 일별로 구하여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ARIMA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방식으로 분석한다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지하철 이용인원 예측 가능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C719823-BAE0-4693-B705-E193320D8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560466"/>
              </p:ext>
            </p:extLst>
          </p:nvPr>
        </p:nvGraphicFramePr>
        <p:xfrm>
          <a:off x="6096375" y="1518044"/>
          <a:ext cx="6095625" cy="44963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3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7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기름값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지하철이용자수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ANOVA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지하철 이용 인원과 서울 기름값을 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ANOVA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방식으로 분석한다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6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기름값의 변화가 지하철 이용자수의 변화에 영향이 있는 요소인지 파악 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 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서울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경기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자동차용경유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값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2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ANOVA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2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Pandas,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scipy.stats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f_oneway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0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지하철 이용인원과 기름값의 변화와 상관관계를 구한다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기름값과 지하철 이용객수의 상관관계를 구한다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01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1046296"/>
            <a:ext cx="11095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 latinLnBrk="0">
              <a:buFont typeface="Wingdings" panose="05000000000000000000" pitchFamily="2" charset="2"/>
              <a:buChar char="l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일별 지하철 이용자 </a:t>
            </a:r>
            <a:r>
              <a:rPr lang="en-US" altLang="ko-KR" sz="2400" dirty="0">
                <a:latin typeface="+mn-ea"/>
              </a:rPr>
              <a:t>ARIMA </a:t>
            </a:r>
            <a:r>
              <a:rPr lang="ko-KR" altLang="en-US" sz="2400" dirty="0">
                <a:latin typeface="+mn-ea"/>
              </a:rPr>
              <a:t>분석</a:t>
            </a:r>
            <a:endParaRPr lang="ko-KR" altLang="en-US" sz="2400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endParaRPr lang="ko-KR" altLang="en-US" sz="2400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endParaRPr lang="ko-KR" altLang="en-US" sz="2400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965BF9-1C42-46D9-944A-45A4245E6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6" y="2192457"/>
            <a:ext cx="5874232" cy="41169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00B0F9-CFFA-4939-B5A2-6B76C8E4E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183" y="2192457"/>
            <a:ext cx="5991817" cy="4350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372E23-2B95-4463-8009-71089002410B}"/>
              </a:ext>
            </a:extLst>
          </p:cNvPr>
          <p:cNvSpPr txBox="1"/>
          <p:nvPr/>
        </p:nvSpPr>
        <p:spPr>
          <a:xfrm>
            <a:off x="472408" y="692353"/>
            <a:ext cx="5570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프로그램 및 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159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1046296"/>
            <a:ext cx="11095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 latinLnBrk="0">
              <a:buFont typeface="Wingdings" panose="05000000000000000000" pitchFamily="2" charset="2"/>
              <a:buChar char="l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기름값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지하철이용자수 </a:t>
            </a:r>
            <a:r>
              <a:rPr lang="en-US" altLang="ko-KR" sz="2400" dirty="0">
                <a:latin typeface="+mn-ea"/>
              </a:rPr>
              <a:t>ANOVA </a:t>
            </a:r>
            <a:r>
              <a:rPr lang="ko-KR" altLang="en-US" sz="2400" dirty="0">
                <a:latin typeface="+mn-ea"/>
              </a:rPr>
              <a:t>분석</a:t>
            </a:r>
            <a:endParaRPr lang="ko-KR" altLang="en-US" sz="2400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endParaRPr lang="ko-KR" altLang="en-US" sz="2400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endParaRPr lang="ko-KR" altLang="en-US" sz="2400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E0332-D608-4A7E-8498-1636A2711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38" y="3739817"/>
            <a:ext cx="5395344" cy="29497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509597-6313-42C5-94FD-9CEB1CD53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" y="2015792"/>
            <a:ext cx="9029700" cy="1724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3EC9FE-91DB-4BBD-824A-D498E1588C73}"/>
              </a:ext>
            </a:extLst>
          </p:cNvPr>
          <p:cNvSpPr txBox="1"/>
          <p:nvPr/>
        </p:nvSpPr>
        <p:spPr>
          <a:xfrm>
            <a:off x="472408" y="692353"/>
            <a:ext cx="5570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프로그램 및 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525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3834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0094F69-833F-4F22-B24D-3268F605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754660"/>
              </p:ext>
            </p:extLst>
          </p:nvPr>
        </p:nvGraphicFramePr>
        <p:xfrm>
          <a:off x="219810" y="1620253"/>
          <a:ext cx="7127474" cy="50169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1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9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6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1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기온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지하철 이용자수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ANOVA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온도와 지하철 이용인원을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ANOVA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방식으로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분석한다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온도의 변화가 지하철 이용자수의 변화에 영향이 있는 요소인지 파악 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온도가 지하철 이용 객수에 영향을 끼친다면 여름과 겨울에 지하철 운영을 늘려 지하철 이용자의 편의를 높일 수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9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일평균 대기환경 정보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3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ANOVA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Pandas,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scipy.stats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f_oneway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3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지하철 이용객수와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퍙균온도의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관계를 구한다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온도의 변화가 지하철 이용 고객에 영향을 미치는지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각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영향 정도의 차이를 구한다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518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1046296"/>
            <a:ext cx="11095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 latinLnBrk="0">
              <a:buFont typeface="Wingdings" panose="05000000000000000000" pitchFamily="2" charset="2"/>
              <a:buChar char="l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42000">
                      <a:schemeClr val="tx1"/>
                    </a:gs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ea"/>
              </a:rPr>
              <a:t>기온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42000">
                      <a:schemeClr val="tx1"/>
                    </a:gs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42000">
                      <a:schemeClr val="tx1"/>
                    </a:gs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ea"/>
              </a:rPr>
              <a:t>지하철 이용자수 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42000">
                      <a:schemeClr val="tx1"/>
                    </a:gs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ea"/>
              </a:rPr>
              <a:t>ANOVA </a:t>
            </a:r>
            <a:r>
              <a:rPr lang="ko-KR" altLang="en-US" sz="2400" dirty="0">
                <a:gradFill>
                  <a:gsLst>
                    <a:gs pos="0">
                      <a:schemeClr val="tx1"/>
                    </a:gs>
                    <a:gs pos="42000">
                      <a:schemeClr val="tx1"/>
                    </a:gs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ea"/>
              </a:rPr>
              <a:t>분석</a:t>
            </a: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endParaRPr lang="ko-KR" altLang="en-US" sz="2400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endParaRPr lang="ko-KR" altLang="en-US" sz="2400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DF6EE3-E31A-4FF0-B55B-2E85A8589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8" y="4467225"/>
            <a:ext cx="4467225" cy="2390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D7CF62-6D66-4C20-AB01-3FABA75DF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08" y="1966113"/>
            <a:ext cx="9001125" cy="2038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C1D72C-0A3F-47E1-A6A2-FDAB203ED973}"/>
              </a:ext>
            </a:extLst>
          </p:cNvPr>
          <p:cNvSpPr txBox="1"/>
          <p:nvPr/>
        </p:nvSpPr>
        <p:spPr>
          <a:xfrm>
            <a:off x="472408" y="692353"/>
            <a:ext cx="5570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프로그램 및 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669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3352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데이터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종류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62758" y="2087393"/>
            <a:ext cx="11095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서울 지하철 </a:t>
            </a:r>
            <a:r>
              <a:rPr lang="en-US" altLang="ko-KR" sz="2400" dirty="0"/>
              <a:t>1~6</a:t>
            </a:r>
            <a:r>
              <a:rPr lang="ko-KR" altLang="en-US" sz="2400" dirty="0"/>
              <a:t>월 </a:t>
            </a:r>
            <a:r>
              <a:rPr lang="ko-KR" altLang="en-US" sz="2400" dirty="0" err="1"/>
              <a:t>역별</a:t>
            </a:r>
            <a:r>
              <a:rPr lang="en-US" altLang="ko-KR" sz="2400" dirty="0"/>
              <a:t>, </a:t>
            </a:r>
            <a:r>
              <a:rPr lang="ko-KR" altLang="en-US" sz="2400" dirty="0"/>
              <a:t>일별</a:t>
            </a:r>
            <a:r>
              <a:rPr lang="en-US" altLang="ko-KR" sz="2400" dirty="0"/>
              <a:t>, </a:t>
            </a:r>
            <a:r>
              <a:rPr lang="ko-KR" altLang="en-US" sz="2400" dirty="0"/>
              <a:t>시간대별 </a:t>
            </a:r>
            <a:r>
              <a:rPr lang="ko-KR" altLang="en-US" sz="2400" dirty="0" err="1"/>
              <a:t>승하차</a:t>
            </a:r>
            <a:r>
              <a:rPr lang="ko-KR" altLang="en-US" sz="2400" dirty="0"/>
              <a:t> 인원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/>
              <a:t> 1~6</a:t>
            </a:r>
            <a:r>
              <a:rPr lang="ko-KR" altLang="en-US" sz="2400" dirty="0"/>
              <a:t>월 서울 문화축제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/>
              <a:t> 1~6</a:t>
            </a:r>
            <a:r>
              <a:rPr lang="ko-KR" altLang="en-US" sz="2400" dirty="0"/>
              <a:t>월 서울</a:t>
            </a:r>
            <a:r>
              <a:rPr lang="en-US" altLang="ko-KR" sz="2400" dirty="0"/>
              <a:t>,</a:t>
            </a:r>
            <a:r>
              <a:rPr lang="ko-KR" altLang="en-US" sz="2400" dirty="0"/>
              <a:t>경기 </a:t>
            </a:r>
            <a:r>
              <a:rPr lang="ko-KR" altLang="en-US" sz="2400" dirty="0" err="1"/>
              <a:t>자동차용경유</a:t>
            </a:r>
            <a:r>
              <a:rPr lang="ko-KR" altLang="en-US" sz="2400" dirty="0"/>
              <a:t> 값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서울 </a:t>
            </a:r>
            <a:r>
              <a:rPr lang="en-US" altLang="ko-KR" sz="2400" dirty="0"/>
              <a:t>1~6</a:t>
            </a:r>
            <a:r>
              <a:rPr lang="ko-KR" altLang="en-US" sz="2400" dirty="0"/>
              <a:t>월 미세먼지</a:t>
            </a:r>
            <a:r>
              <a:rPr lang="en-US" altLang="ko-KR" sz="2400" dirty="0"/>
              <a:t>, </a:t>
            </a:r>
            <a:r>
              <a:rPr lang="ko-KR" altLang="en-US" sz="2400" dirty="0"/>
              <a:t>초미세먼지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서울시 </a:t>
            </a:r>
            <a:r>
              <a:rPr lang="en-US" altLang="ko-KR" sz="2400" dirty="0"/>
              <a:t>1~6</a:t>
            </a:r>
            <a:r>
              <a:rPr lang="ko-KR" altLang="en-US" sz="2400" dirty="0"/>
              <a:t>월별 일평균 대기환경 정보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</a:rPr>
              <a:t>서울시 지하철 위치</a:t>
            </a:r>
          </a:p>
        </p:txBody>
      </p:sp>
    </p:spTree>
    <p:extLst>
      <p:ext uri="{BB962C8B-B14F-4D97-AF65-F5344CB8AC3E}">
        <p14:creationId xmlns:p14="http://schemas.microsoft.com/office/powerpoint/2010/main" val="1119567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5957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데이터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분석결과 </a:t>
            </a:r>
            <a:r>
              <a:rPr lang="ko-KR" altLang="en-US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시각화</a:t>
            </a: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72408" y="2087393"/>
            <a:ext cx="1150502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 latinLnBrk="0"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1AB29D"/>
                </a:solidFill>
                <a:latin typeface="나눔바른고딕" pitchFamily="50" charset="-127"/>
                <a:ea typeface="나눔바른고딕" pitchFamily="50" charset="-127"/>
              </a:rPr>
              <a:t>데이터 시각화</a:t>
            </a:r>
            <a:endParaRPr lang="en-US" altLang="ko-KR" sz="2800" b="1" dirty="0">
              <a:solidFill>
                <a:srgbClr val="1AB29D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강남 지역 월별 누적 강수량 막대그래프 시각화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강남 지역 월 평균 기온 막대그래프 시각화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342900" lvl="0" indent="-342900" fontAlgn="base" latinLnBrk="0"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1AB29D"/>
                </a:solidFill>
                <a:latin typeface="나눔바른고딕" pitchFamily="50" charset="-127"/>
                <a:ea typeface="나눔바른고딕" pitchFamily="50" charset="-127"/>
              </a:rPr>
              <a:t>분석결과 시각화</a:t>
            </a:r>
            <a:endParaRPr lang="en-US" altLang="ko-KR" sz="2800" b="1" dirty="0">
              <a:solidFill>
                <a:srgbClr val="1AB29D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매월 이용자 시간대별 비율 막대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매월 이용자 시간대별 비율 원형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요일별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이용자 비율 막대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요일별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이용자 비율 원형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대학가 역 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1~6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월 이용자수 비율 원형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대학가 외 역 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1~6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월 이용자수 비율 원형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축제기간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비축제기간 지하철 이용자 비율 원형그래프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845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5957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데이터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분석결과 </a:t>
            </a:r>
            <a:r>
              <a:rPr lang="ko-KR" altLang="en-US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시각화</a:t>
            </a: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72408" y="2087393"/>
            <a:ext cx="115050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 latinLnBrk="0"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1AB29D"/>
                </a:solidFill>
                <a:latin typeface="나눔바른고딕" pitchFamily="50" charset="-127"/>
                <a:ea typeface="나눔바른고딕" pitchFamily="50" charset="-127"/>
              </a:rPr>
              <a:t>분석결과 시각화</a:t>
            </a: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기름값 변화와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호선별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지하철 이용자 수 상관관계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히트맵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기온 변화와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호선별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지하철 이용자 수 상관관계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히트맵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기온 변화와 지하철 이용자수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산점도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미세먼지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초미세먼지와 지하철 이용자수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산점도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눈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비 유무와 지하철 이용자수 상관관계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히트맵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강수 유무와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호선별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지하철 이용 인원 비율 원형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미세먼지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초미세먼지와 지하철 이용자수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히트맵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257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5957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데이터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분석결과 </a:t>
            </a:r>
            <a:r>
              <a:rPr lang="ko-KR" altLang="en-US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</a:t>
            </a: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43490" y="1558004"/>
            <a:ext cx="115050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호선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날짜별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지하철역 이용자수 지도 시각화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축제관련 역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축제이름 지도 시각화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상반기 지하철 이용자수 상위 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개역 지도 시각화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상반기 지하철 이용자수 하위 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개역 지도 시각화 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782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5957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데이터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분석결과 </a:t>
            </a:r>
            <a:r>
              <a:rPr lang="ko-KR" altLang="en-US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</a:t>
            </a: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43490" y="1558004"/>
            <a:ext cx="115050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월별지하철 이용인원 막대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월별 지하철 이용인원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꺽은선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기름값 변화 추이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꺽은선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역별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지하철 누적 이용자수 막대그래프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호선별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역별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이용자수 원형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강남지역 미세먼지 히스토그램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호선별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지하철 이용자 히스토그램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강남지역 강수량 히스토그램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강남지역 기온 히스토그램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기름값 히스토그램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748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8031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데이터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분석결과 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9059D21-6DE8-4E0E-9ED8-07A5F601F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01190"/>
              </p:ext>
            </p:extLst>
          </p:nvPr>
        </p:nvGraphicFramePr>
        <p:xfrm>
          <a:off x="219810" y="1732547"/>
          <a:ext cx="4400316" cy="50837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3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5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4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6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강남지역 월 평균 기온 막대그래프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지역중 강남의 월 평균기온을 막대그래프로 시각화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평균기온을 막대그래프로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시각화하여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쉽게 파악 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18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일평균 대기환경 정보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71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막대그래프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bar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33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강남지역 평균기온 막대그래프로 표현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월 평균기온을 막대그래프로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시각화하여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쉽게 파악가능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15DB1E5-89EF-415C-BBF7-6A571C570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565480"/>
              </p:ext>
            </p:extLst>
          </p:nvPr>
        </p:nvGraphicFramePr>
        <p:xfrm>
          <a:off x="5353284" y="1747971"/>
          <a:ext cx="6020568" cy="51100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1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9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9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5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강남지역 월 총 강수량 막대그래프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지역중 강남의 월 누적 강수량을 막대그래프로 표현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8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지역의 월 누적 강수량을 쉽게 파악하기 위해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6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일평균 대기환경 정보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99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막대그래프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9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bar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1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강남 지역의 월별 누적 강수량을 막대그래프로 표현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월별 누적 강수량을 막대그래프를 통해서 쉽게 파악 가능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033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530028-E7B6-43D0-BA45-A485FAFD0678}"/>
              </a:ext>
            </a:extLst>
          </p:cNvPr>
          <p:cNvSpPr txBox="1"/>
          <p:nvPr/>
        </p:nvSpPr>
        <p:spPr>
          <a:xfrm>
            <a:off x="214572" y="1400239"/>
            <a:ext cx="1150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강남 지역 월 평균 기온 막대그래프 시각화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08B140-9AB6-44E6-9970-5D60DD828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8" y="2108125"/>
            <a:ext cx="8744657" cy="43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2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530028-E7B6-43D0-BA45-A485FAFD0678}"/>
              </a:ext>
            </a:extLst>
          </p:cNvPr>
          <p:cNvSpPr txBox="1"/>
          <p:nvPr/>
        </p:nvSpPr>
        <p:spPr>
          <a:xfrm>
            <a:off x="0" y="1432636"/>
            <a:ext cx="1150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강남 지역 월별 누적 강수량 막대그래프 시각화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76188E-48B0-4BE6-94DA-F9A333D2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8" y="1926698"/>
            <a:ext cx="8678779" cy="4646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B12E4D-9AD9-4A1C-8BB5-7FAE9D9C7603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932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8031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데이터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분석결과 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646651C-987F-4905-BCC9-733E3B061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072412"/>
              </p:ext>
            </p:extLst>
          </p:nvPr>
        </p:nvGraphicFramePr>
        <p:xfrm>
          <a:off x="219809" y="1909011"/>
          <a:ext cx="5138253" cy="4716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5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2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9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매월 이용자 시간대별 비율 막대 그래프로 시각화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4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매월 이용자의 시간대별 분포를 호선별로 막대그래프로 표현한다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어느 시간대에 많은 이용자가 있는지 시각화를 통해 보기 쉽게 표시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9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3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막대그래프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bar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3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월별 이용자 수를 막대 그래프로 표시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시간대별 이용자의 분포를 시각화를 통해 나타냄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2D8CAC4-5A2F-4BF5-AEEE-5B23BA13A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472412"/>
              </p:ext>
            </p:extLst>
          </p:nvPr>
        </p:nvGraphicFramePr>
        <p:xfrm>
          <a:off x="5770378" y="1888988"/>
          <a:ext cx="5876190" cy="4704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4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8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이용자 시간대별 비율 원형 그래프로 시각화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이용자를 시간대별로 원형그래프로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시각화한다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어느 시간대에 많은 이용자가 있는지 시각화를 통해 보기 쉽게 표시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9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5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원형그래프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pie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63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이용자 수를 시간대별로 원형 그래프로 표시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시간대별 이용자의 분포의 비율을 원형 그래프로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시각화함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1228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530028-E7B6-43D0-BA45-A485FAFD0678}"/>
              </a:ext>
            </a:extLst>
          </p:cNvPr>
          <p:cNvSpPr txBox="1"/>
          <p:nvPr/>
        </p:nvSpPr>
        <p:spPr>
          <a:xfrm>
            <a:off x="0" y="1432636"/>
            <a:ext cx="1150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매월 이용자 시간대별 비율 막대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786FE2-DF9D-4D6F-B37B-124800CE4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8" y="1926698"/>
            <a:ext cx="9015663" cy="4725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53F8A-5C07-4FD3-8937-6FF7B96368AA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977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530028-E7B6-43D0-BA45-A485FAFD0678}"/>
              </a:ext>
            </a:extLst>
          </p:cNvPr>
          <p:cNvSpPr txBox="1"/>
          <p:nvPr/>
        </p:nvSpPr>
        <p:spPr>
          <a:xfrm>
            <a:off x="0" y="1400239"/>
            <a:ext cx="1150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매월 이용자 시간대별 비율 원형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2456C2-AF4A-4944-A421-311BE6DDB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0" y="1861904"/>
            <a:ext cx="5757612" cy="47849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74BDE24-9A7A-4532-8413-091A8D456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61904"/>
            <a:ext cx="5959055" cy="4784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75EA8A-4611-46AD-B1B4-65131800F058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22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4317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4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데이터간의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관계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C87DB9B5-A0EC-4834-ACF9-60786B5E17A7}"/>
              </a:ext>
            </a:extLst>
          </p:cNvPr>
          <p:cNvSpPr/>
          <p:nvPr/>
        </p:nvSpPr>
        <p:spPr>
          <a:xfrm>
            <a:off x="5077326" y="3132221"/>
            <a:ext cx="2037348" cy="169645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서울 지하철 사용 인원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28AFE18-8E00-4F9F-A89A-9D383516F6A5}"/>
              </a:ext>
            </a:extLst>
          </p:cNvPr>
          <p:cNvSpPr/>
          <p:nvPr/>
        </p:nvSpPr>
        <p:spPr>
          <a:xfrm>
            <a:off x="8131324" y="4828674"/>
            <a:ext cx="2037348" cy="169645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서울 일평균 대기환경 정보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55518E-5933-4C1E-84AB-18796FD34D29}"/>
              </a:ext>
            </a:extLst>
          </p:cNvPr>
          <p:cNvSpPr/>
          <p:nvPr/>
        </p:nvSpPr>
        <p:spPr>
          <a:xfrm>
            <a:off x="2023328" y="4828675"/>
            <a:ext cx="2037348" cy="169645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서울 미세먼지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초미세먼지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CF0E1FE-5F38-4E04-8708-471B6D94B2A7}"/>
              </a:ext>
            </a:extLst>
          </p:cNvPr>
          <p:cNvSpPr/>
          <p:nvPr/>
        </p:nvSpPr>
        <p:spPr>
          <a:xfrm>
            <a:off x="8131324" y="1842115"/>
            <a:ext cx="2037348" cy="169645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서울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경기 자동차용 경유 값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B0580AB-676E-447C-8530-E6982F33F02A}"/>
              </a:ext>
            </a:extLst>
          </p:cNvPr>
          <p:cNvSpPr/>
          <p:nvPr/>
        </p:nvSpPr>
        <p:spPr>
          <a:xfrm>
            <a:off x="2146482" y="1603531"/>
            <a:ext cx="2037348" cy="169645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서울 문화 축제</a:t>
            </a:r>
          </a:p>
        </p:txBody>
      </p:sp>
      <p:sp>
        <p:nvSpPr>
          <p:cNvPr id="26" name="화살표: 아래로 구부러짐 25">
            <a:extLst>
              <a:ext uri="{FF2B5EF4-FFF2-40B4-BE49-F238E27FC236}">
                <a16:creationId xmlns:a16="http://schemas.microsoft.com/office/drawing/2014/main" id="{3E8E040E-3F18-4C34-9643-A23670C6A0C8}"/>
              </a:ext>
            </a:extLst>
          </p:cNvPr>
          <p:cNvSpPr/>
          <p:nvPr/>
        </p:nvSpPr>
        <p:spPr>
          <a:xfrm>
            <a:off x="5573027" y="2473693"/>
            <a:ext cx="1106906" cy="65852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위쪽/아래쪽 27">
            <a:extLst>
              <a:ext uri="{FF2B5EF4-FFF2-40B4-BE49-F238E27FC236}">
                <a16:creationId xmlns:a16="http://schemas.microsoft.com/office/drawing/2014/main" id="{040C20BA-11B0-4A69-9E9C-A7556B829715}"/>
              </a:ext>
            </a:extLst>
          </p:cNvPr>
          <p:cNvSpPr/>
          <p:nvPr/>
        </p:nvSpPr>
        <p:spPr>
          <a:xfrm rot="18620247">
            <a:off x="4489643" y="2628279"/>
            <a:ext cx="263090" cy="1247274"/>
          </a:xfrm>
          <a:prstGeom prst="upDownArrow">
            <a:avLst>
              <a:gd name="adj1" fmla="val 4390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위쪽/아래쪽 29">
            <a:extLst>
              <a:ext uri="{FF2B5EF4-FFF2-40B4-BE49-F238E27FC236}">
                <a16:creationId xmlns:a16="http://schemas.microsoft.com/office/drawing/2014/main" id="{703BD6F1-5BCE-45DE-B47B-E629372C3213}"/>
              </a:ext>
            </a:extLst>
          </p:cNvPr>
          <p:cNvSpPr/>
          <p:nvPr/>
        </p:nvSpPr>
        <p:spPr>
          <a:xfrm rot="18620247">
            <a:off x="7421078" y="4499773"/>
            <a:ext cx="263090" cy="1247274"/>
          </a:xfrm>
          <a:prstGeom prst="upDownArrow">
            <a:avLst>
              <a:gd name="adj1" fmla="val 4390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위쪽/아래쪽 30">
            <a:extLst>
              <a:ext uri="{FF2B5EF4-FFF2-40B4-BE49-F238E27FC236}">
                <a16:creationId xmlns:a16="http://schemas.microsoft.com/office/drawing/2014/main" id="{1D775371-FE63-4FF4-91C9-4F7439A52B7B}"/>
              </a:ext>
            </a:extLst>
          </p:cNvPr>
          <p:cNvSpPr/>
          <p:nvPr/>
        </p:nvSpPr>
        <p:spPr>
          <a:xfrm rot="3009655">
            <a:off x="7565039" y="2805363"/>
            <a:ext cx="263090" cy="1247274"/>
          </a:xfrm>
          <a:prstGeom prst="upDownArrow">
            <a:avLst>
              <a:gd name="adj1" fmla="val 4390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위쪽/아래쪽 31">
            <a:extLst>
              <a:ext uri="{FF2B5EF4-FFF2-40B4-BE49-F238E27FC236}">
                <a16:creationId xmlns:a16="http://schemas.microsoft.com/office/drawing/2014/main" id="{6AFE6A41-2AF3-4400-9013-18CE96CB04A6}"/>
              </a:ext>
            </a:extLst>
          </p:cNvPr>
          <p:cNvSpPr/>
          <p:nvPr/>
        </p:nvSpPr>
        <p:spPr>
          <a:xfrm rot="3009655">
            <a:off x="4493494" y="4465641"/>
            <a:ext cx="263090" cy="1247274"/>
          </a:xfrm>
          <a:prstGeom prst="upDownArrow">
            <a:avLst>
              <a:gd name="adj1" fmla="val 4390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EB6ACA-0B5A-49EA-A5FB-34F531BAC2A4}"/>
              </a:ext>
            </a:extLst>
          </p:cNvPr>
          <p:cNvSpPr txBox="1"/>
          <p:nvPr/>
        </p:nvSpPr>
        <p:spPr>
          <a:xfrm rot="2686480">
            <a:off x="3695278" y="3363715"/>
            <a:ext cx="1340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상관 관계분석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799D90-2C3E-4D0D-B19C-836E2E83E460}"/>
              </a:ext>
            </a:extLst>
          </p:cNvPr>
          <p:cNvSpPr txBox="1"/>
          <p:nvPr/>
        </p:nvSpPr>
        <p:spPr>
          <a:xfrm rot="19551854">
            <a:off x="3732730" y="4761896"/>
            <a:ext cx="1340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상관 관계분석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CC854E-2F78-42DD-809A-5373A25BE0A2}"/>
              </a:ext>
            </a:extLst>
          </p:cNvPr>
          <p:cNvSpPr txBox="1"/>
          <p:nvPr/>
        </p:nvSpPr>
        <p:spPr>
          <a:xfrm rot="2067554">
            <a:off x="7113579" y="4674811"/>
            <a:ext cx="1340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상관 관계분석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10C581-1018-4A83-BA15-084894856051}"/>
              </a:ext>
            </a:extLst>
          </p:cNvPr>
          <p:cNvSpPr txBox="1"/>
          <p:nvPr/>
        </p:nvSpPr>
        <p:spPr>
          <a:xfrm rot="19381618">
            <a:off x="7338090" y="3507328"/>
            <a:ext cx="1340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상관 관계분석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7BAA47-37DD-4C30-935C-E3F9AA01A363}"/>
              </a:ext>
            </a:extLst>
          </p:cNvPr>
          <p:cNvSpPr txBox="1"/>
          <p:nvPr/>
        </p:nvSpPr>
        <p:spPr>
          <a:xfrm>
            <a:off x="5512067" y="1950473"/>
            <a:ext cx="134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상관 관계분석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시계열 분석 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FEF0405-A2FA-42B6-95E6-D9442BE63A7E}"/>
              </a:ext>
            </a:extLst>
          </p:cNvPr>
          <p:cNvSpPr/>
          <p:nvPr/>
        </p:nvSpPr>
        <p:spPr>
          <a:xfrm>
            <a:off x="90354" y="3212874"/>
            <a:ext cx="2037348" cy="169645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서울 지하철 위치</a:t>
            </a:r>
          </a:p>
        </p:txBody>
      </p:sp>
      <p:sp>
        <p:nvSpPr>
          <p:cNvPr id="20" name="화살표: 위쪽/아래쪽 19">
            <a:extLst>
              <a:ext uri="{FF2B5EF4-FFF2-40B4-BE49-F238E27FC236}">
                <a16:creationId xmlns:a16="http://schemas.microsoft.com/office/drawing/2014/main" id="{99C642E2-0AC1-4B5E-AB55-224E2B96105A}"/>
              </a:ext>
            </a:extLst>
          </p:cNvPr>
          <p:cNvSpPr/>
          <p:nvPr/>
        </p:nvSpPr>
        <p:spPr>
          <a:xfrm rot="3972950">
            <a:off x="1350904" y="2147361"/>
            <a:ext cx="263090" cy="1247274"/>
          </a:xfrm>
          <a:prstGeom prst="upDownArrow">
            <a:avLst>
              <a:gd name="adj1" fmla="val 4390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5B11D8-38CF-4551-8613-1436863EE7A5}"/>
              </a:ext>
            </a:extLst>
          </p:cNvPr>
          <p:cNvSpPr txBox="1"/>
          <p:nvPr/>
        </p:nvSpPr>
        <p:spPr>
          <a:xfrm rot="19988529">
            <a:off x="627554" y="2318702"/>
            <a:ext cx="1340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위치 파악가능</a:t>
            </a:r>
          </a:p>
        </p:txBody>
      </p:sp>
      <p:sp>
        <p:nvSpPr>
          <p:cNvPr id="22" name="화살표: 위쪽/아래쪽 21">
            <a:extLst>
              <a:ext uri="{FF2B5EF4-FFF2-40B4-BE49-F238E27FC236}">
                <a16:creationId xmlns:a16="http://schemas.microsoft.com/office/drawing/2014/main" id="{2CDC1791-240F-4F2E-9C7E-2BE9AE36338B}"/>
              </a:ext>
            </a:extLst>
          </p:cNvPr>
          <p:cNvSpPr/>
          <p:nvPr/>
        </p:nvSpPr>
        <p:spPr>
          <a:xfrm rot="5400000">
            <a:off x="3467811" y="2780722"/>
            <a:ext cx="319381" cy="2862087"/>
          </a:xfrm>
          <a:prstGeom prst="upDownArrow">
            <a:avLst>
              <a:gd name="adj1" fmla="val 4390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0A91FC-2F58-4436-853B-9ED51F856711}"/>
              </a:ext>
            </a:extLst>
          </p:cNvPr>
          <p:cNvSpPr txBox="1"/>
          <p:nvPr/>
        </p:nvSpPr>
        <p:spPr>
          <a:xfrm>
            <a:off x="2412102" y="3789603"/>
            <a:ext cx="1340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위치 파악가능</a:t>
            </a:r>
          </a:p>
        </p:txBody>
      </p:sp>
    </p:spTree>
    <p:extLst>
      <p:ext uri="{BB962C8B-B14F-4D97-AF65-F5344CB8AC3E}">
        <p14:creationId xmlns:p14="http://schemas.microsoft.com/office/powerpoint/2010/main" val="1264408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8031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데이터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분석결과 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F71AC10-1FA3-426E-98E3-CFE289BB6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571536"/>
              </p:ext>
            </p:extLst>
          </p:nvPr>
        </p:nvGraphicFramePr>
        <p:xfrm>
          <a:off x="219810" y="1748589"/>
          <a:ext cx="5876190" cy="49190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4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8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5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요일별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이용자 비율 막대 그래프로 시각화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요일별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지하철 이용자 분포를 호선별로 막대그래프로 표현한다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어느 요일에 많은 이용자가 있는지 시각화를 통해 보기 쉽게 표시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9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0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막대그래프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bar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27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월별 이용자 수를 막대 그래프로 표시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시간대별 이용자의 분포를 시각화를 통해 나타냄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3CF426-A9AE-411F-9D00-23BC36812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928668"/>
              </p:ext>
            </p:extLst>
          </p:nvPr>
        </p:nvGraphicFramePr>
        <p:xfrm>
          <a:off x="6315810" y="1748589"/>
          <a:ext cx="5876190" cy="4919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4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85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6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요일별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이용자 비율 원형 그래프로 시각화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요일별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지하철 이용자 분포를 호선별로 막대그래프로 표현한다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2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어느 요일에 많은 이용자가 있는지 시각화를 통해 보기 쉽게 표시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6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73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막대그래프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1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bar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97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월별 이용자 수를 막대 그래프로 표시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시간대별 이용자의 분포를 시각화를 통해 나타냄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679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530028-E7B6-43D0-BA45-A485FAFD0678}"/>
              </a:ext>
            </a:extLst>
          </p:cNvPr>
          <p:cNvSpPr txBox="1"/>
          <p:nvPr/>
        </p:nvSpPr>
        <p:spPr>
          <a:xfrm>
            <a:off x="0" y="1432636"/>
            <a:ext cx="1150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요일별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이용자 비율 막대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FDEB28-610D-4FFD-A94D-0B4ECF79D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48" y="1926698"/>
            <a:ext cx="5874152" cy="4806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B42020-0FB3-48CE-8B42-69DD5535F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951" y="1802632"/>
            <a:ext cx="6124049" cy="4930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9FEC17-13D5-49C4-9636-4A73DFFF59DC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051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530028-E7B6-43D0-BA45-A485FAFD0678}"/>
              </a:ext>
            </a:extLst>
          </p:cNvPr>
          <p:cNvSpPr txBox="1"/>
          <p:nvPr/>
        </p:nvSpPr>
        <p:spPr>
          <a:xfrm>
            <a:off x="0" y="1432636"/>
            <a:ext cx="1150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요일별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이용자 비율 원형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ECABDA-2237-461B-AE2E-CD10F7CD9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8" y="2164396"/>
            <a:ext cx="5179093" cy="41762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07A4AB-1610-491C-815D-F70DB7F53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64396"/>
            <a:ext cx="5179093" cy="4261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7F18FE-EDB6-4947-A548-880038B1DD1F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3803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8031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데이터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분석결과 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80AB745-23DA-4936-BB62-220164F45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671883"/>
              </p:ext>
            </p:extLst>
          </p:nvPr>
        </p:nvGraphicFramePr>
        <p:xfrm>
          <a:off x="219811" y="1860884"/>
          <a:ext cx="5330758" cy="48330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4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6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대학가 역의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이용자수 비율 원형 그래프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9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대학가 역의 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월부터 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월까지의 이용자수의 비율을 원형 그래프로 표시한다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84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대학가 역의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월부터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월까지의 이용자수 비율을 원형 그래프로 표시하여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월의 이용자수 비율을 쉽게 파악가능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원형그래프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pie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7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대학가 역의 지하철 월별 이용자수 비율을 원형그래프로 표시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대학가 역의 이용자 비율을 쉽게 파악 가능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5155879-158B-44DC-A8E9-DFF318A4A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014900"/>
              </p:ext>
            </p:extLst>
          </p:nvPr>
        </p:nvGraphicFramePr>
        <p:xfrm>
          <a:off x="6336632" y="1864944"/>
          <a:ext cx="5635557" cy="48772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2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6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1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대학가 외의 역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이용자수 비율 원형 그래프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1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1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대학가 역을 제외한 지하철 역들의 이용자수의 월별 비율을 원형그래프로 표시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비대학가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역의 월별 이용자수를 원형 그래프로 나타내어 대학가 역과 비교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0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74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원형그래프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pie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8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대학가 역외의 지하철 월별 이용자수 비율을 원형그래프로 표시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대학가 역의 이용자 비율과 크게 다르지 않음을 확인함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720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530028-E7B6-43D0-BA45-A485FAFD0678}"/>
              </a:ext>
            </a:extLst>
          </p:cNvPr>
          <p:cNvSpPr txBox="1"/>
          <p:nvPr/>
        </p:nvSpPr>
        <p:spPr>
          <a:xfrm>
            <a:off x="0" y="1432636"/>
            <a:ext cx="1150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대학가 역 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1~6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월 이용자수 비율 원형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844413-7DAB-4C0A-AE9B-8504BD643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8" y="2502568"/>
            <a:ext cx="4256104" cy="40406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96E83EB-D9D8-4EF6-8859-525D4AA24F04}"/>
              </a:ext>
            </a:extLst>
          </p:cNvPr>
          <p:cNvSpPr/>
          <p:nvPr/>
        </p:nvSpPr>
        <p:spPr>
          <a:xfrm>
            <a:off x="0" y="1926698"/>
            <a:ext cx="7463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대학가 외 역 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1~6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월 이용자수 비율 원형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788E9D-A316-4EFE-AA17-44C1E4D6F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576" y="2502568"/>
            <a:ext cx="4489561" cy="4040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51F62E-9340-4294-96EF-E5CAA068DB31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849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8031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데이터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분석결과 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CBB38B-C53D-4ED4-9272-263F6433A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752779"/>
              </p:ext>
            </p:extLst>
          </p:nvPr>
        </p:nvGraphicFramePr>
        <p:xfrm>
          <a:off x="219810" y="1604211"/>
          <a:ext cx="5074085" cy="51976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6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5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1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축제기간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비축제기간 지하철 이용자 비율 원형그래프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축제가 열리는 해당 역의 축제기간과 비축제기간동안 이용 자수의 비율을 원형그래프로 표시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축제기간과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비축제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기간동안 이용자 수의 비율을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보기쉽게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표시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2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 1 ~ 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서울 문화축제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34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원형그래프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3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pie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09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축제기간과 비축제기간의 지하철 이용자 비율을 원형 그래프로 표시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축제 기간동안 축제가 있는 지하철역은 비 축제기간보다 이용자수가 증가하는 것을 알 수 있음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D66F910-0C91-40E4-B44C-6CAE7BCB2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675981"/>
              </p:ext>
            </p:extLst>
          </p:nvPr>
        </p:nvGraphicFramePr>
        <p:xfrm>
          <a:off x="6096000" y="1604211"/>
          <a:ext cx="5234505" cy="52583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4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8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99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기름값 변화에 따른 상관관계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히트맵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기름값의 변화와 지하철 이용객수의 상관관계를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히트맵으로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표시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3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기름값과 지하철 이용객수의 상관관계를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시각화하여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보기쉽게하기위해서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3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 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서울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경기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자동차용경유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값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0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히트맵그래프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8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matshow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1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기름값과 지하철 이용객수의 상관관계를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히트맵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그래프로 나타낸다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기름값과 지하철 이용객수는 상관관계가 적음을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시각화하여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쉽게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알아볼수있었다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762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530028-E7B6-43D0-BA45-A485FAFD0678}"/>
              </a:ext>
            </a:extLst>
          </p:cNvPr>
          <p:cNvSpPr txBox="1"/>
          <p:nvPr/>
        </p:nvSpPr>
        <p:spPr>
          <a:xfrm>
            <a:off x="0" y="1432636"/>
            <a:ext cx="1150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축제기간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비축제기간 지하철 이용자 비율 원형그래프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4C4027-1630-43F5-A183-D0805A9AC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8" y="1993999"/>
            <a:ext cx="5087654" cy="45773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82D4E-8CDA-4560-86D0-F8D2C633A96D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4548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7993CB-2640-461E-B657-DF06C0C5DA14}"/>
              </a:ext>
            </a:extLst>
          </p:cNvPr>
          <p:cNvSpPr txBox="1"/>
          <p:nvPr/>
        </p:nvSpPr>
        <p:spPr>
          <a:xfrm>
            <a:off x="0" y="1400239"/>
            <a:ext cx="1150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기름값 변화와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호선별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지하철 이용자 수 상관관계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히트맵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1DD17E-03F3-417F-B1B0-54B7AF7DF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96" y="1961602"/>
            <a:ext cx="2715377" cy="27529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DA23B8-DD9A-4BF7-B533-63EAFD74D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541" y="1961602"/>
            <a:ext cx="2549942" cy="26645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53494E-85AA-4C05-B03E-57EA4B8D4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151" y="1961602"/>
            <a:ext cx="2543886" cy="2595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AEC069-2B00-4216-A873-2C58B578F0F4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898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8031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데이터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분석결과 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9E75617-93BC-4362-A93C-3FF70DBDC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90831"/>
              </p:ext>
            </p:extLst>
          </p:nvPr>
        </p:nvGraphicFramePr>
        <p:xfrm>
          <a:off x="219811" y="1764633"/>
          <a:ext cx="5427010" cy="49734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3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15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7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기온 변화에 따른 상관관계 그래프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기온변화와 지하철 이용객수의 상관관계를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히트맵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그래프로 표시한다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기온변화와 지하철 이용객수의 상관관계의 정도를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시각화하여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보기쉽게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표현하기 위해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일평균 대기환경 정보</a:t>
                      </a: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90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히트맵그래프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2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matshow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20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기온 변화와 지하철 이용객수의 상관관계를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히트맵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그래프로 표현한다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기온과 지하철 이용객수의 상관관계를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히트맵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그래프로 나타내어 관계가 거의 없음을 쉽게 알 수 있다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CD5401-CD97-4EEE-9227-AE78C39F8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280647"/>
              </p:ext>
            </p:extLst>
          </p:nvPr>
        </p:nvGraphicFramePr>
        <p:xfrm>
          <a:off x="6096000" y="1721576"/>
          <a:ext cx="5578477" cy="5059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4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0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기온 변화에 따른 이용자수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산점도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기온과 지하철 이용자 합계를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산점도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그래프로 표시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2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기온에 변화에 따라 이용자수의 변화가 있는지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산점도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그래프로 쉽게 파악하기 위해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9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일평균 대기환경 정보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2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산점도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2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scatter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2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지하철 총합인원과 기온을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산점도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그래프로 나타냄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기온과 지하철 이용객수 총합을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산점도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그래프로 나타나 둘의 관계를 알 수 있음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0147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7993CB-2640-461E-B657-DF06C0C5DA14}"/>
              </a:ext>
            </a:extLst>
          </p:cNvPr>
          <p:cNvSpPr txBox="1"/>
          <p:nvPr/>
        </p:nvSpPr>
        <p:spPr>
          <a:xfrm>
            <a:off x="0" y="1400239"/>
            <a:ext cx="1150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기온 변화와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호선별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지하철 이용자 수 상관관계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히트맵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B0B607-E3F6-44F3-B656-3E3CCBF57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8" y="1861904"/>
            <a:ext cx="2759353" cy="28038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1AEC4B-85AE-4E9D-81D7-443AADE6E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038" y="1861904"/>
            <a:ext cx="2759703" cy="28038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B3EE4C-83FC-4A4D-95DA-904A05965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668" y="1865350"/>
            <a:ext cx="2791797" cy="28004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0F0CF6-7146-4579-8CDA-FB07D28C3FCD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29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3834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62758" y="2087393"/>
            <a:ext cx="110958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 latinLnBrk="0"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rgbClr val="1AB29D"/>
                </a:solidFill>
                <a:latin typeface="나눔바른고딕" pitchFamily="50" charset="-127"/>
                <a:ea typeface="나눔바른고딕" pitchFamily="50" charset="-127"/>
              </a:rPr>
              <a:t>상관관계 분석</a:t>
            </a:r>
            <a:endParaRPr lang="en-US" altLang="ko-KR" sz="2400" dirty="0">
              <a:solidFill>
                <a:srgbClr val="1AB29D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기름값과 지하철 승차인원 분석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온도와 지하철 승차인원 분석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미세먼지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초미세먼지와 지하철 승차인원 분석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눈 또는 비의 유무와 지하철 이용 인원 분석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342900" lvl="0" indent="-342900" fontAlgn="base" latinLnBrk="0">
              <a:buFont typeface="Wingdings" panose="05000000000000000000" pitchFamily="2" charset="2"/>
              <a:buChar char="l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342900" lvl="0" indent="-342900" fontAlgn="base" latinLnBrk="0"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rgbClr val="1AB29D"/>
                </a:solidFill>
                <a:latin typeface="나눔바른고딕" pitchFamily="50" charset="-127"/>
                <a:ea typeface="나눔바른고딕" pitchFamily="50" charset="-127"/>
              </a:rPr>
              <a:t>시계열 분석</a:t>
            </a:r>
            <a:endParaRPr lang="en-US" altLang="ko-KR" sz="2400" dirty="0">
              <a:solidFill>
                <a:srgbClr val="1AB29D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매월 시간대별 지하철 이용 인원 비율 분석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축제기간과 비 축제기간의 해당 역 이용 비율 분석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대학교 학기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비학기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기간에 대학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주변역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이용 인원 분석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요일별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지하철 이용인원 분석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0121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7993CB-2640-461E-B657-DF06C0C5DA14}"/>
              </a:ext>
            </a:extLst>
          </p:cNvPr>
          <p:cNvSpPr txBox="1"/>
          <p:nvPr/>
        </p:nvSpPr>
        <p:spPr>
          <a:xfrm>
            <a:off x="0" y="1400239"/>
            <a:ext cx="1150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기온 변화와 지하철 이용자수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산점도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A9E699-60DB-4103-A7CE-94146EBE6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8" y="2108125"/>
            <a:ext cx="5732750" cy="43593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FFDCFCD-36CA-4E41-B88C-29A1C9606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99609"/>
            <a:ext cx="6064918" cy="4576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A7DA18-8CAC-4118-9AFE-337FBB6255AB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40217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8031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데이터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분석결과 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9F6780-8181-408F-9543-92342965A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145343"/>
              </p:ext>
            </p:extLst>
          </p:nvPr>
        </p:nvGraphicFramePr>
        <p:xfrm>
          <a:off x="472408" y="1700424"/>
          <a:ext cx="5571390" cy="5157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8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27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0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미세먼지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초미세먼지 변화에 따른 이용자수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산점도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미세먼지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초미세먼지와 지하철 이용자수의 합을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산점도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그래프로 표시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지하철 이용자수와 미세먼지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초미세먼지의 관계를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시각화하여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쉽게 파악 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미세먼지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초미세먼지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69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산점도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6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scatter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7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미세먼지와 초미세먼지를 지하철 이용자수 총합과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산점도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그래프로 나타냄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미세먼지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초미세먼지 농도 정도와 지하철 이용자수의 관계를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산점도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그래프로 파악 가능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0B32DB4-8A22-431C-BF49-997E48A50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224630"/>
              </p:ext>
            </p:extLst>
          </p:nvPr>
        </p:nvGraphicFramePr>
        <p:xfrm>
          <a:off x="6148204" y="1684175"/>
          <a:ext cx="5823988" cy="51900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8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7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 유무에 따른 상관관계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히트맵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눈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비의 유무와 지하철 이용자수의 상관관계를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히트맵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그래프로 나타냄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비의 유무가 지하철 이용자수와 상관관계를 이루는지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히트맵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그래프로 쉽게 파악 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8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일평균 대기환경 정보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8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히트맵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8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matshow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37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눈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비의 유무와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지하철 이용자 수 총합간 상관관계를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히트맵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그래프로 표현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비의 유무가 지하철 이용자수와 상관관계를 이루는지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히트맵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그래프로 쉽게 파악 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4935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7993CB-2640-461E-B657-DF06C0C5DA14}"/>
              </a:ext>
            </a:extLst>
          </p:cNvPr>
          <p:cNvSpPr txBox="1"/>
          <p:nvPr/>
        </p:nvSpPr>
        <p:spPr>
          <a:xfrm>
            <a:off x="0" y="1400239"/>
            <a:ext cx="1150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미세먼지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초미세먼지와 지하철 이용자수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산점도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BAC821-4A1A-45CB-A94A-40313D4FA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8" y="1976232"/>
            <a:ext cx="3719404" cy="28845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E1B120B-FF96-4BD5-83AE-FEF36127F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728" y="1976232"/>
            <a:ext cx="3719405" cy="27435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831334-9D5F-4C40-845F-8ABD644F1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190" y="1861904"/>
            <a:ext cx="3835563" cy="30011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241E69-177A-4F02-88C2-755E26421907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143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7993CB-2640-461E-B657-DF06C0C5DA14}"/>
              </a:ext>
            </a:extLst>
          </p:cNvPr>
          <p:cNvSpPr txBox="1"/>
          <p:nvPr/>
        </p:nvSpPr>
        <p:spPr>
          <a:xfrm>
            <a:off x="0" y="1400239"/>
            <a:ext cx="1150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눈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비 유무와 지하철 이용자수 상관관계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히트맵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07EC88-EA79-4F20-8647-A645AF54E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8" y="1861904"/>
            <a:ext cx="4485296" cy="4615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672456-BBE6-42B6-A071-F90CF8C3F284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8916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8031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데이터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분석결과 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42C8D9A-CCC5-4637-B0F7-182F7F2A7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262424"/>
              </p:ext>
            </p:extLst>
          </p:nvPr>
        </p:nvGraphicFramePr>
        <p:xfrm>
          <a:off x="219810" y="1668379"/>
          <a:ext cx="5876190" cy="5184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4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85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9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강수 유무에 따른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호선별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지하철 이용 인원 원형 그래프 시각화</a:t>
                      </a:r>
                      <a:endParaRPr lang="ko-KR" altLang="en-US" sz="8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강수 유무에 따른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지하철 이용 인원 비율을 원형 그래프로 시각화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6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강수 유무에 따른 지하철 이용인원 비율을 원형그래프를 통해 쉽게 파악 할 수 있음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2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서울시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일평균 대기환경 정보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5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원형 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pie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6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강수 유무에 따라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지하철 이용 객수의 비율을 원형 그래프로 나타냄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강수 유무가 지하철 이용 객수의 변화에 영향을 주는지 그래프로 파악 가능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..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FAD6A65-D6C1-4D3B-89C4-7AD5DB7DE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102869"/>
              </p:ext>
            </p:extLst>
          </p:nvPr>
        </p:nvGraphicFramePr>
        <p:xfrm>
          <a:off x="6203515" y="1668379"/>
          <a:ext cx="5988485" cy="51013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2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미세먼지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초미세먼지 변화에 따른 이용자수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히트맵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미세먼지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초미세먼지와 지하철 이용자수의 합을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히트맵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그래프로 표시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지하철 이용자수와 미세먼지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초미세먼지의 상관관계를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시각화하여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쉽게 파악 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9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미세먼지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초미세먼지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5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히트맵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matshow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085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미세먼지와 초미세먼지를 지하철 이용자수 총합과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히트맵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그래프로 나타냄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미세먼지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초미세먼지 농도 정도와 지하철 이용자수의 관계를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히트맵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그래프로 파악 가능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6749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7993CB-2640-461E-B657-DF06C0C5DA14}"/>
              </a:ext>
            </a:extLst>
          </p:cNvPr>
          <p:cNvSpPr txBox="1"/>
          <p:nvPr/>
        </p:nvSpPr>
        <p:spPr>
          <a:xfrm>
            <a:off x="0" y="1400239"/>
            <a:ext cx="1150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강수 유무와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호선별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지하철 이용 인원 비율 원형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D1C745-21F6-4C7C-A890-3C82A6B9A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8" y="2108125"/>
            <a:ext cx="3966046" cy="43323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FEA3039-AC91-4F41-B73C-0D04115FE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952" y="2108125"/>
            <a:ext cx="3863800" cy="4332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3BE691-727D-4A5C-B7B4-FCEF8119B0BC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7278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7993CB-2640-461E-B657-DF06C0C5DA14}"/>
              </a:ext>
            </a:extLst>
          </p:cNvPr>
          <p:cNvSpPr txBox="1"/>
          <p:nvPr/>
        </p:nvSpPr>
        <p:spPr>
          <a:xfrm>
            <a:off x="0" y="1400239"/>
            <a:ext cx="1150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미세먼지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초미세먼지와 지하철 이용자수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히트맵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4B33C1-09C0-44D8-BA1E-EFBC4001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8" y="1777683"/>
            <a:ext cx="4468641" cy="46341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D0E983-2F9A-4D28-A119-4ADB1056D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851" y="1777683"/>
            <a:ext cx="4469576" cy="4761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05AD0A-B9D8-4DC5-A923-0416B6FFEA20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687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8031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데이터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분석결과 시각화 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768A966-CBC3-48CF-AAFF-CBFB435A3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090691"/>
              </p:ext>
            </p:extLst>
          </p:nvPr>
        </p:nvGraphicFramePr>
        <p:xfrm>
          <a:off x="257050" y="1732548"/>
          <a:ext cx="5293518" cy="4220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0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27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지하철 지도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역별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이용자수 나타내기</a:t>
                      </a:r>
                      <a:endParaRPr lang="ko-KR" altLang="en-US" sz="8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지도에 지하철 호선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날짜별로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이용자수를 나타낸다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지도와 결합하여 지하철 노선과 함께 이용자수를 파악 할 수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3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folium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69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날짜를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입력받아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지하철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이용자수를 지도에 크기를 다르게 나타낸다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지하철 노선과 이용자수의 차이를 쉽게 파악 가능</a:t>
                      </a:r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F6BD156-A879-431B-B00C-91070F6AD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010577"/>
              </p:ext>
            </p:extLst>
          </p:nvPr>
        </p:nvGraphicFramePr>
        <p:xfrm>
          <a:off x="6096000" y="1732548"/>
          <a:ext cx="5486776" cy="45147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0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4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4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지도에 축제관련 지하철역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축제이름 나타내기</a:t>
                      </a:r>
                      <a:endParaRPr lang="ko-KR" altLang="en-US" sz="8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지도에 축제명과 해당 지하철역을 나타낸다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축제 이름과 지하철 위치를 쉽게 파악가능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1 ~ 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서울 문화축제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26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0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folium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52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축제와 해당 지하철역을 지도에 표시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축제와 해당 지하철역을 쉽게 파악할 수 있다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9158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프로그램 및 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7993CB-2640-461E-B657-DF06C0C5DA14}"/>
              </a:ext>
            </a:extLst>
          </p:cNvPr>
          <p:cNvSpPr txBox="1"/>
          <p:nvPr/>
        </p:nvSpPr>
        <p:spPr>
          <a:xfrm>
            <a:off x="0" y="1400239"/>
            <a:ext cx="11505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/>
              <a:t>지하철 지도 </a:t>
            </a:r>
            <a:r>
              <a:rPr lang="ko-KR" altLang="en-US" sz="2400" dirty="0" err="1"/>
              <a:t>역별</a:t>
            </a:r>
            <a:r>
              <a:rPr lang="ko-KR" altLang="en-US" sz="2400" dirty="0"/>
              <a:t> 이용자수 나타내기 </a:t>
            </a:r>
            <a:r>
              <a:rPr lang="en-US" altLang="ko-KR" sz="2400" dirty="0"/>
              <a:t>(2</a:t>
            </a:r>
            <a:r>
              <a:rPr lang="ko-KR" altLang="en-US" sz="2400" dirty="0"/>
              <a:t>호선</a:t>
            </a:r>
            <a:r>
              <a:rPr lang="en-US" altLang="ko-KR" sz="2400" dirty="0"/>
              <a:t>, 2019-01-02)</a:t>
            </a:r>
            <a:endParaRPr lang="ko-KR" altLang="en-US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3D7FF4-02E3-44D7-A78B-D74BD4340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8" y="2686708"/>
            <a:ext cx="9480114" cy="41712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09F4B3-8AEF-4AD5-8BFD-C282EAC56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08" y="1855711"/>
            <a:ext cx="4465352" cy="7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64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7993CB-2640-461E-B657-DF06C0C5DA14}"/>
              </a:ext>
            </a:extLst>
          </p:cNvPr>
          <p:cNvSpPr txBox="1"/>
          <p:nvPr/>
        </p:nvSpPr>
        <p:spPr>
          <a:xfrm>
            <a:off x="0" y="1400239"/>
            <a:ext cx="115050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/>
              <a:t>지도에 축제관련 지하철역</a:t>
            </a:r>
            <a:r>
              <a:rPr lang="en-US" altLang="ko-KR" sz="2400" dirty="0"/>
              <a:t>+</a:t>
            </a:r>
            <a:r>
              <a:rPr lang="ko-KR" altLang="en-US" sz="2400" dirty="0"/>
              <a:t>축제이름 나타내기</a:t>
            </a:r>
            <a:endParaRPr lang="ko-KR" altLang="en-US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lvl="1" fontAlgn="base" latinLnBrk="0"/>
            <a:endParaRPr lang="ko-KR" altLang="en-US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CAA972-7613-4116-B6DE-3F1E8BEA0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8" y="2162837"/>
            <a:ext cx="7887502" cy="4373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DD5AC-3429-49F7-B0E2-0FFCC4DA7BC1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프로그램 및 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454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3834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62758" y="1670299"/>
            <a:ext cx="110958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 latinLnBrk="0">
              <a:buFont typeface="Wingdings" panose="05000000000000000000" pitchFamily="2" charset="2"/>
              <a:buChar char="l"/>
            </a:pPr>
            <a:r>
              <a:rPr lang="en-US" altLang="ko-KR" sz="2400" dirty="0">
                <a:solidFill>
                  <a:srgbClr val="1AB29D"/>
                </a:solidFill>
                <a:latin typeface="나눔바른고딕" pitchFamily="50" charset="-127"/>
                <a:ea typeface="나눔바른고딕" pitchFamily="50" charset="-127"/>
              </a:rPr>
              <a:t>Linear</a:t>
            </a:r>
            <a:r>
              <a:rPr lang="ko-KR" altLang="en-US" sz="2400" dirty="0">
                <a:solidFill>
                  <a:srgbClr val="1AB29D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400" dirty="0">
                <a:solidFill>
                  <a:srgbClr val="1AB29D"/>
                </a:solidFill>
                <a:latin typeface="나눔바른고딕" pitchFamily="50" charset="-127"/>
                <a:ea typeface="나눔바른고딕" pitchFamily="50" charset="-127"/>
              </a:rPr>
              <a:t>Regression</a:t>
            </a:r>
            <a:r>
              <a:rPr lang="ko-KR" altLang="en-US" sz="2400" dirty="0">
                <a:solidFill>
                  <a:srgbClr val="1AB29D"/>
                </a:solidFill>
                <a:latin typeface="나눔바른고딕" pitchFamily="50" charset="-127"/>
                <a:ea typeface="나눔바른고딕" pitchFamily="50" charset="-127"/>
              </a:rPr>
              <a:t> 분석</a:t>
            </a:r>
            <a:endParaRPr lang="en-US" altLang="ko-KR" sz="2400" dirty="0">
              <a:solidFill>
                <a:srgbClr val="1AB29D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지하철 인원 합계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서울 기름값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평균기온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지하철 이용인원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미세먼지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초미세먼지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지하철 이용인원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강수 및 강우량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지하철 이용인원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342900" lvl="0" indent="-342900" fontAlgn="base" latinLnBrk="0">
              <a:buFont typeface="Wingdings" panose="05000000000000000000" pitchFamily="2" charset="2"/>
              <a:buChar char="l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342900" lvl="0" indent="-342900" fontAlgn="base" latinLnBrk="0">
              <a:buFont typeface="Wingdings" panose="05000000000000000000" pitchFamily="2" charset="2"/>
              <a:buChar char="l"/>
            </a:pPr>
            <a:r>
              <a:rPr lang="en-US" altLang="ko-KR" sz="2400" dirty="0">
                <a:solidFill>
                  <a:srgbClr val="1AB29D"/>
                </a:solidFill>
                <a:latin typeface="나눔바른고딕" pitchFamily="50" charset="-127"/>
                <a:ea typeface="나눔바른고딕" pitchFamily="50" charset="-127"/>
              </a:rPr>
              <a:t>ARIMA </a:t>
            </a:r>
            <a:r>
              <a:rPr lang="ko-KR" altLang="en-US" sz="2400" dirty="0">
                <a:solidFill>
                  <a:srgbClr val="1AB29D"/>
                </a:solidFill>
                <a:latin typeface="나눔바른고딕" pitchFamily="50" charset="-127"/>
                <a:ea typeface="나눔바른고딕" pitchFamily="50" charset="-127"/>
              </a:rPr>
              <a:t>분석</a:t>
            </a:r>
            <a:endParaRPr lang="en-US" altLang="ko-KR" sz="2400" dirty="0">
              <a:solidFill>
                <a:srgbClr val="1AB29D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일별 지하철 이용자 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342900" lvl="0" indent="-342900" fontAlgn="base" latinLnBrk="0">
              <a:buFont typeface="Wingdings" panose="05000000000000000000" pitchFamily="2" charset="2"/>
              <a:buChar char="l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342900" lvl="0" indent="-342900" fontAlgn="base" latinLnBrk="0">
              <a:buFont typeface="Wingdings" panose="05000000000000000000" pitchFamily="2" charset="2"/>
              <a:buChar char="l"/>
            </a:pPr>
            <a:r>
              <a:rPr lang="en-US" altLang="ko-KR" sz="2400" dirty="0">
                <a:solidFill>
                  <a:srgbClr val="1AB29D"/>
                </a:solidFill>
                <a:latin typeface="나눔바른고딕" pitchFamily="50" charset="-127"/>
                <a:ea typeface="나눔바른고딕" pitchFamily="50" charset="-127"/>
              </a:rPr>
              <a:t>ANOVA </a:t>
            </a:r>
            <a:r>
              <a:rPr lang="ko-KR" altLang="en-US" sz="2400" dirty="0">
                <a:solidFill>
                  <a:srgbClr val="1AB29D"/>
                </a:solidFill>
                <a:latin typeface="나눔바른고딕" pitchFamily="50" charset="-127"/>
                <a:ea typeface="나눔바른고딕" pitchFamily="50" charset="-127"/>
              </a:rPr>
              <a:t>분석</a:t>
            </a:r>
            <a:endParaRPr lang="en-US" altLang="ko-KR" sz="2400" dirty="0">
              <a:solidFill>
                <a:srgbClr val="1AB29D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기름값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지하철 이용자수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평균기온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지하철 이용자수 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 fontAlgn="base" latinLnBrk="0">
              <a:buFont typeface="Arial" panose="020B0604020202020204" pitchFamily="34" charset="0"/>
              <a:buChar char="•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4105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8031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데이터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분석결과 시각화 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132BD4-8B2B-46C4-9C3F-B33F49FF9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0146"/>
              </p:ext>
            </p:extLst>
          </p:nvPr>
        </p:nvGraphicFramePr>
        <p:xfrm>
          <a:off x="472408" y="1756828"/>
          <a:ext cx="5742700" cy="44412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9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6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97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1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지도에 지하철 이용자수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top5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지하철역 나타내기</a:t>
                      </a:r>
                      <a:endParaRPr lang="ko-KR" altLang="en-US" sz="8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지하철 총 이용자수 누적 상위 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역을 지도에 표시한다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7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수요가 많은 역이 무엇이고 어디인지 쉽게 파악 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57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5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folium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38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지도에 지하철 이용자수가 가장 많은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개의 지하철 역을 표시한다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어떤 역이 가장 수요가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높은지와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어디 위치에 있는지 쉽게 파악가능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F955602-C3E2-4CE7-B8B0-0185AEFDC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54730"/>
              </p:ext>
            </p:extLst>
          </p:nvPr>
        </p:nvGraphicFramePr>
        <p:xfrm>
          <a:off x="6529512" y="1756828"/>
          <a:ext cx="5325604" cy="46127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9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지도에 지하철 이용자수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bottom5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지하철역 나타내기</a:t>
                      </a:r>
                      <a:endParaRPr lang="ko-KR" altLang="en-US" sz="8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지하철 총 이용자수 누적 하위 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역을 지도에 표시한다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6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수요가 적은 역이 무엇이고 어디인지 쉽게 파악 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8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8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folium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46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지도에 지하철 이용자수가 가장 적은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개의 지하철 역을 표시한다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어떤 역이 가장 수요가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낮은지와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어디 위치에 있는지 쉽게 파악가능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678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7993CB-2640-461E-B657-DF06C0C5DA14}"/>
              </a:ext>
            </a:extLst>
          </p:cNvPr>
          <p:cNvSpPr txBox="1"/>
          <p:nvPr/>
        </p:nvSpPr>
        <p:spPr>
          <a:xfrm>
            <a:off x="0" y="1400239"/>
            <a:ext cx="1150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/>
              <a:t>지도에 지하철 이용자수 </a:t>
            </a:r>
            <a:r>
              <a:rPr lang="en-US" altLang="ko-KR" sz="2400" dirty="0"/>
              <a:t>top5 </a:t>
            </a:r>
            <a:r>
              <a:rPr lang="ko-KR" altLang="en-US" sz="2400" dirty="0"/>
              <a:t>지하철역 나타내기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DCD859-4E66-40D3-8ACA-CBD200A26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2023301"/>
            <a:ext cx="7789696" cy="4520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82D529-4B87-4E09-AE67-E226B4B12D3C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프로그램 및 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0374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7993CB-2640-461E-B657-DF06C0C5DA14}"/>
              </a:ext>
            </a:extLst>
          </p:cNvPr>
          <p:cNvSpPr txBox="1"/>
          <p:nvPr/>
        </p:nvSpPr>
        <p:spPr>
          <a:xfrm>
            <a:off x="0" y="1400239"/>
            <a:ext cx="1150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/>
              <a:t>지도에 지하철 이용자수 </a:t>
            </a:r>
            <a:r>
              <a:rPr lang="en-US" altLang="ko-KR" sz="2400" dirty="0"/>
              <a:t>bottom5 </a:t>
            </a:r>
            <a:r>
              <a:rPr lang="ko-KR" altLang="en-US" sz="2400" dirty="0"/>
              <a:t>지하철역 나타내기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BBEA7D-3B6D-4384-B04C-5B10A141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8" y="2002055"/>
            <a:ext cx="4884371" cy="4663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25821C-3ED0-4CEF-A9BC-E1ACA88A3B9C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프로그램 및 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081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8031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데이터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분석결과 시각화 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C3769D7-5F5D-411B-918F-3BCF4A9A9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420963"/>
              </p:ext>
            </p:extLst>
          </p:nvPr>
        </p:nvGraphicFramePr>
        <p:xfrm>
          <a:off x="0" y="1630954"/>
          <a:ext cx="5806867" cy="45670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9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9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3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6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월별 지하철 이용인원 막대그래프</a:t>
                      </a:r>
                      <a:endParaRPr lang="ko-KR" altLang="en-US" sz="8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지하철 이용 인원 비율을 막대 그래프로 시각화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지하철 이용인원 변화를 쉽게 파악 가능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20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막대 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2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plot, bar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3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월별 지하철 이용인원 막대그래프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로 나타냄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월별 지하철 이용인원의 변화를 알 수 있음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51DF739-AB41-492F-9AF7-EFD79290A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959493"/>
              </p:ext>
            </p:extLst>
          </p:nvPr>
        </p:nvGraphicFramePr>
        <p:xfrm>
          <a:off x="5919913" y="1658185"/>
          <a:ext cx="5678530" cy="44963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9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월별 지하철 이용인원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꺽은선그래프</a:t>
                      </a:r>
                      <a:endParaRPr lang="ko-KR" altLang="en-US" sz="8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월별 지하철 이용인원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꺽은선그래프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시각화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6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지하철 이용인원 변화를 쉽게 파악 가능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2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꺽은선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2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plot,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0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월별 지하철 이용인원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꺽은선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그래프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로 나타냄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월별 지하철 이용인원의 변화를 알 수 있음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88925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7993CB-2640-461E-B657-DF06C0C5DA14}"/>
              </a:ext>
            </a:extLst>
          </p:cNvPr>
          <p:cNvSpPr txBox="1"/>
          <p:nvPr/>
        </p:nvSpPr>
        <p:spPr>
          <a:xfrm>
            <a:off x="0" y="1400239"/>
            <a:ext cx="11505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/>
              <a:t>월별 지하철 이용인원 막대그래프</a:t>
            </a:r>
            <a:endParaRPr lang="ko-KR" altLang="en-US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0EC4A2-D548-4E76-8306-4F34BAC8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8" y="1815737"/>
            <a:ext cx="9057373" cy="4657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90BFBA-B673-4E83-BEEB-357FEBF480E3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프로그램 및 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909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7993CB-2640-461E-B657-DF06C0C5DA14}"/>
              </a:ext>
            </a:extLst>
          </p:cNvPr>
          <p:cNvSpPr txBox="1"/>
          <p:nvPr/>
        </p:nvSpPr>
        <p:spPr>
          <a:xfrm>
            <a:off x="0" y="1400239"/>
            <a:ext cx="1150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/>
              <a:t>월별 지하철 이용인원 </a:t>
            </a:r>
            <a:r>
              <a:rPr lang="ko-KR" altLang="en-US" sz="2400" dirty="0" err="1"/>
              <a:t>꺽은선그래프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05A0E7-5DAA-4D4F-907C-0FDAD9E47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8" y="1773647"/>
            <a:ext cx="6117507" cy="4614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6BFD3-3BF8-4791-9B0C-D0970AE9C5A7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프로그램 및 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64901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8031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데이터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분석결과 시각화 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13D91E2-8DD8-4B25-9178-89E5424C0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068007"/>
              </p:ext>
            </p:extLst>
          </p:nvPr>
        </p:nvGraphicFramePr>
        <p:xfrm>
          <a:off x="192882" y="1706312"/>
          <a:ext cx="5261434" cy="44963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5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8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5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기름값 변화 추이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꺽은선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그래프</a:t>
                      </a:r>
                      <a:endParaRPr lang="ko-KR" altLang="en-US" sz="8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기름값의 변화를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꺽은선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그래프로 표시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6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기름값의 변화 정도를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시각화하여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사용 데이터 기간동안 변화의 폭이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어느정도인지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쉽게 파악 가능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서울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경기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자동차용경유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값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2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꺽은선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2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plot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0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기름값의 변화를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꺽은선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그래프로 나타낸다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데이터의 변화를 쉽게 파악한다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1ED3953-9FDD-40E2-AF4C-6417D26CF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945622"/>
              </p:ext>
            </p:extLst>
          </p:nvPr>
        </p:nvGraphicFramePr>
        <p:xfrm>
          <a:off x="5791576" y="1706312"/>
          <a:ext cx="5710614" cy="48069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4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9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7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3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역별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지하철 누적 이용자수 막대그래프</a:t>
                      </a:r>
                      <a:endParaRPr lang="ko-KR" altLang="en-US" sz="8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역마다 이용자수를 막대그래프로 나타낸다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이용자 비율을 쉽게 파악가능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1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막대 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1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plot, bar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3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지하철 누적이용자수를 막대 그래프로 표현한다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역별로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지하철 이용자수의 차이를 쉽게 파악할 수 있다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96752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7993CB-2640-461E-B657-DF06C0C5DA14}"/>
              </a:ext>
            </a:extLst>
          </p:cNvPr>
          <p:cNvSpPr txBox="1"/>
          <p:nvPr/>
        </p:nvSpPr>
        <p:spPr>
          <a:xfrm>
            <a:off x="0" y="1400239"/>
            <a:ext cx="115050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/>
              <a:t>기름값 변화 추이 </a:t>
            </a:r>
            <a:r>
              <a:rPr lang="ko-KR" altLang="en-US" sz="2400" dirty="0" err="1"/>
              <a:t>꺽은선</a:t>
            </a:r>
            <a:r>
              <a:rPr lang="ko-KR" altLang="en-US" sz="2400" dirty="0"/>
              <a:t> 그래프</a:t>
            </a:r>
            <a:endParaRPr lang="ko-KR" altLang="en-US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lvl="1" fontAlgn="base" latinLnBrk="0"/>
            <a:endParaRPr lang="ko-KR" altLang="en-US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69C643-8D7D-4A6A-8BEF-1D3F67C7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54" y="1875966"/>
            <a:ext cx="6556509" cy="4982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7D33FE-9EF7-4EC3-BC67-26CB30C8BDB7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프로그램 및 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2010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7993CB-2640-461E-B657-DF06C0C5DA14}"/>
              </a:ext>
            </a:extLst>
          </p:cNvPr>
          <p:cNvSpPr txBox="1"/>
          <p:nvPr/>
        </p:nvSpPr>
        <p:spPr>
          <a:xfrm>
            <a:off x="0" y="1400239"/>
            <a:ext cx="11505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 err="1"/>
              <a:t>역별</a:t>
            </a:r>
            <a:r>
              <a:rPr lang="ko-KR" altLang="en-US" sz="2400" dirty="0"/>
              <a:t> 지하철 누적 이용자수 막대그래프</a:t>
            </a:r>
            <a:endParaRPr lang="ko-KR" altLang="en-US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CF2EAF-4E3B-4AE0-80EC-F81F372B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8" y="1887442"/>
            <a:ext cx="8980371" cy="4739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64EDA7-30F0-4B90-BE2B-5ECB9949D189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프로그램 및 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1792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8031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데이터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분석결과 시각화 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64C101-286A-41E1-9DBF-86CB4937A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234158"/>
              </p:ext>
            </p:extLst>
          </p:nvPr>
        </p:nvGraphicFramePr>
        <p:xfrm>
          <a:off x="321219" y="1876927"/>
          <a:ext cx="4940592" cy="40283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3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5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9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역별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이용자수 원형그래프</a:t>
                      </a:r>
                      <a:endParaRPr lang="ko-KR" altLang="en-US" sz="8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역마다 이용자수를 원형그래프로 나타낸다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1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이용자 비율을 쉽게 파악가능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2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원형 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plot, pie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55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지하철 누적이용자수를 원형 그래프로 표현한다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역별로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지하철 이용자수의 차이를 쉽게 파악할 수 있다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CA943C-869F-4F70-9049-640485B0E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822499"/>
              </p:ext>
            </p:extLst>
          </p:nvPr>
        </p:nvGraphicFramePr>
        <p:xfrm>
          <a:off x="5616383" y="1861808"/>
          <a:ext cx="5774782" cy="4414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2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6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6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강남지역 미세먼지 히스토그램</a:t>
                      </a:r>
                      <a:endParaRPr lang="ko-KR" altLang="en-US" sz="8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강남지역 측정소의 미세먼지 측정값을 히스토그램으로 나타낸다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상반기 동안 미세먼지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초미세먼지의 농도의 분포를 확인한다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미세먼지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초미세먼지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20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히스토그램 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2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plot, hist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3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상반기 미세먼지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초미세먼지 값을 히스토그램으로 나타낸다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상반기 미세먼지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초미세먼지 농도 분포를 알 </a:t>
                      </a:r>
                      <a:r>
                        <a:rPr lang="ko-KR" altLang="en-US" sz="10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수있음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747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3834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3DAFDE6-0818-4686-ADD8-26176D435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241079"/>
              </p:ext>
            </p:extLst>
          </p:nvPr>
        </p:nvGraphicFramePr>
        <p:xfrm>
          <a:off x="0" y="1749167"/>
          <a:ext cx="5839325" cy="441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0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기름값과 지하철 승차인원 분석 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기름값의 가격에 따른 지하철 승차인원의 변화 분석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2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기름값의 변화가 지하철 이용자수의 변화에 영향이 있는 요소인지 파악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1~6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서울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경기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자동차용경유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값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1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상관관계 분석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0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Pandas,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corr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(), merge,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groupby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6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2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월별 지하철 이용 객수를 </a:t>
                      </a:r>
                      <a:r>
                        <a:rPr lang="ko-KR" altLang="en-US" sz="12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노선별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일별로 구하여 기름값의 변화와 상관관계를 구한다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기름값의 변화가 지하철 이용 고객에 영향을 미치는지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각 </a:t>
                      </a:r>
                      <a:r>
                        <a:rPr lang="ko-KR" altLang="en-US" sz="12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영향 정도의 차이를 구한다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B140BD1-7CA3-45B9-9572-DE751C0F5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04702"/>
              </p:ext>
            </p:extLst>
          </p:nvPr>
        </p:nvGraphicFramePr>
        <p:xfrm>
          <a:off x="6294926" y="1749167"/>
          <a:ext cx="5839326" cy="4442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온도와 지하철 승차인원 분석 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온도에 따른 지하철 승차인원의 변화 분석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8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2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온도의 변화가 지하철 이용자수의 변화에 영향이 있는 요소인지 파악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온도가 지하철 이용 객수에 영향을 끼친다면 여름과 겨울에 지하철 운영을 늘려 지하철 이용자의 편의를 높일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5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서울시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일평균 대기환경 정보</a:t>
                      </a: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41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상관관계 분석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Pandas, merge,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groupby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corr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79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2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2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월별 지하철 이용 객수를 </a:t>
                      </a:r>
                      <a:r>
                        <a:rPr lang="ko-KR" altLang="en-US" sz="12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노선별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일별로 구하여 </a:t>
                      </a:r>
                      <a:r>
                        <a:rPr lang="ko-KR" altLang="en-US" sz="12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퍙균온도의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변화와 상관관계를 구한다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온도의 변화가 지하철 이용 고객에 영향을 미치는지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각 </a:t>
                      </a:r>
                      <a:r>
                        <a:rPr lang="ko-KR" altLang="en-US" sz="1200" dirty="0" err="1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영향 정도의 차이를 구한다</a:t>
                      </a:r>
                      <a:r>
                        <a:rPr lang="en-US" altLang="ko-KR" sz="12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2071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7993CB-2640-461E-B657-DF06C0C5DA14}"/>
              </a:ext>
            </a:extLst>
          </p:cNvPr>
          <p:cNvSpPr txBox="1"/>
          <p:nvPr/>
        </p:nvSpPr>
        <p:spPr>
          <a:xfrm>
            <a:off x="0" y="1400239"/>
            <a:ext cx="11505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 err="1"/>
              <a:t>역별</a:t>
            </a:r>
            <a:r>
              <a:rPr lang="ko-KR" altLang="en-US" sz="2400" dirty="0"/>
              <a:t> 이용자수 원형그래프</a:t>
            </a:r>
            <a:endParaRPr lang="ko-KR" altLang="en-US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17515E-E35A-4C1A-82FA-6D5C6FFA1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7" y="2329315"/>
            <a:ext cx="6023073" cy="43699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5CE316-996E-47B8-B796-030CF5766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361" y="1889086"/>
            <a:ext cx="5888712" cy="4810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DFB145-0D7B-4A4A-A43C-19E245E67FAF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프로그램 및 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1064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7993CB-2640-461E-B657-DF06C0C5DA14}"/>
              </a:ext>
            </a:extLst>
          </p:cNvPr>
          <p:cNvSpPr txBox="1"/>
          <p:nvPr/>
        </p:nvSpPr>
        <p:spPr>
          <a:xfrm>
            <a:off x="0" y="1400239"/>
            <a:ext cx="11505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/>
              <a:t>강남지역 미세먼지 히스토그램</a:t>
            </a:r>
            <a:endParaRPr lang="ko-KR" altLang="en-US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DD8DBE-B1A4-4094-9549-2BC117E6E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89" y="1847834"/>
            <a:ext cx="6494195" cy="4933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7A6D23-7CDE-404F-8257-B71A01293445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프로그램 및 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3902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8031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데이터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분석결과 시각화 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4AE32C4-0181-4B77-B1B3-46E82D3FD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778737"/>
              </p:ext>
            </p:extLst>
          </p:nvPr>
        </p:nvGraphicFramePr>
        <p:xfrm>
          <a:off x="96629" y="2050977"/>
          <a:ext cx="5999371" cy="4026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8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8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7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6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호선별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지하철 이용자 히스토그램</a:t>
                      </a:r>
                      <a:endParaRPr lang="ko-KR" altLang="en-US" sz="8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호선별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지하철 이용자수를 히스토그램으로 나타낸다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상반기 동안 호선별로 지하철 이용자수 총합의 분포를 알 수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 지하철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시간대별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승하차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인원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2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히스토그램 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plot, hist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2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: 19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년 상반기동안 지하철 이용자수의 총합의 분포를 호선별로 구한다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19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년 상반기동안 지하철 이용자수가 어느정도 분포되어 있는지 알 수 있다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..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11D4229-C896-4F3D-9585-6BA39BE90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044085"/>
              </p:ext>
            </p:extLst>
          </p:nvPr>
        </p:nvGraphicFramePr>
        <p:xfrm>
          <a:off x="6417218" y="1988015"/>
          <a:ext cx="5550192" cy="41295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9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8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2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강남지역 강수량 히스토그램</a:t>
                      </a:r>
                      <a:endParaRPr lang="ko-KR" altLang="en-US" sz="8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상반기동안 강남지역 강수량을 히스토그램으로 나타낸다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상반기 동안 강수량의 분포를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시각화하여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알 수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일평균 대기환경 정보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1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히스토그램 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plot, hist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6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: 19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년 상반기동안 강수량의 분포를 히스토그램으로 구한다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19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년 상반기동안 강수량이 어느정도 분포되어 있는지 알 수 있다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..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6802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7993CB-2640-461E-B657-DF06C0C5DA14}"/>
              </a:ext>
            </a:extLst>
          </p:cNvPr>
          <p:cNvSpPr txBox="1"/>
          <p:nvPr/>
        </p:nvSpPr>
        <p:spPr>
          <a:xfrm>
            <a:off x="0" y="1400239"/>
            <a:ext cx="115050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 err="1"/>
              <a:t>호선별</a:t>
            </a:r>
            <a:r>
              <a:rPr lang="ko-KR" altLang="en-US" sz="2400" dirty="0"/>
              <a:t> 지하철 이용자 히스토그램</a:t>
            </a:r>
            <a:endParaRPr lang="ko-KR" altLang="en-US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lvl="1" fontAlgn="base" latinLnBrk="0"/>
            <a:endParaRPr lang="ko-KR" altLang="en-US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C3FB5F-371B-4F31-B9F8-4B1D4A00C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3" y="2261234"/>
            <a:ext cx="5814737" cy="41770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8C0F40-C9A2-4701-9B8A-10E8B3825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100" y="2261234"/>
            <a:ext cx="5814737" cy="43511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4159D-2904-4561-842D-5B37CAB6C68F}"/>
              </a:ext>
            </a:extLst>
          </p:cNvPr>
          <p:cNvSpPr txBox="1"/>
          <p:nvPr/>
        </p:nvSpPr>
        <p:spPr>
          <a:xfrm>
            <a:off x="8436153" y="1952688"/>
            <a:ext cx="21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호선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40D6D5-7040-4C52-9BCC-24F2447522AA}"/>
              </a:ext>
            </a:extLst>
          </p:cNvPr>
          <p:cNvSpPr txBox="1"/>
          <p:nvPr/>
        </p:nvSpPr>
        <p:spPr>
          <a:xfrm>
            <a:off x="2692256" y="1952688"/>
            <a:ext cx="21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호선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F7B30-EEF3-4D36-81A2-6AFF31ADD132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프로그램 및 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572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7993CB-2640-461E-B657-DF06C0C5DA14}"/>
              </a:ext>
            </a:extLst>
          </p:cNvPr>
          <p:cNvSpPr txBox="1"/>
          <p:nvPr/>
        </p:nvSpPr>
        <p:spPr>
          <a:xfrm>
            <a:off x="0" y="1400239"/>
            <a:ext cx="115050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/>
              <a:t>강남지역 강수량 히스토그램</a:t>
            </a:r>
            <a:endParaRPr lang="ko-KR" altLang="en-US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lvl="1" fontAlgn="base" latinLnBrk="0"/>
            <a:endParaRPr lang="ko-KR" altLang="en-US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0BBA6A-83E0-44A0-8B48-8C5BBFC33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07" y="2108125"/>
            <a:ext cx="6055293" cy="4444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6C988F-D4AC-43A4-A6C2-E58439D44F22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프로그램 및 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419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8031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데이터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분석결과 시각화 시나리오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6FB4F29-05D3-4583-A858-DF556BFF6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836802"/>
              </p:ext>
            </p:extLst>
          </p:nvPr>
        </p:nvGraphicFramePr>
        <p:xfrm>
          <a:off x="392197" y="1996784"/>
          <a:ext cx="5036843" cy="41688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73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7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강남지역 기온 히스토그램</a:t>
                      </a:r>
                      <a:endParaRPr lang="ko-KR" altLang="en-US" sz="8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상반기동안 강남지역 평균기온을 히스토그램으로 나타낸다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상반기 동안 평균기온의 분포를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시각화하여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알 수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8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월별 일평균 대기환경 정보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76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히스토그램 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7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plot, hist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11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: 19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년 상반기동안 평균기온의 분포를 히스토그램으로 구한다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19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년 상반기동안 평균기온이 어느정도 분포되어 있는지 알 수 있다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..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A253940-02B0-4009-958D-31B72B28B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409387"/>
              </p:ext>
            </p:extLst>
          </p:nvPr>
        </p:nvGraphicFramePr>
        <p:xfrm>
          <a:off x="5937224" y="2012827"/>
          <a:ext cx="5133099" cy="40002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5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2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1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1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시나리오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기름값 히스토그램</a:t>
                      </a:r>
                      <a:endParaRPr lang="ko-KR" altLang="en-US" sz="8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시작날짜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완료날짜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목표내용</a:t>
                      </a:r>
                    </a:p>
                  </a:txBody>
                  <a:tcPr marL="36000" marR="36000" marT="36000" marB="3600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상반기동안 서울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경기 지역 기름값을 히스토그램으로 나타낸다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목표설정사유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상반기 동안 서울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경기지역의 기름값의 분포를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시각화하여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알 수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4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사용데이터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사용데이터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1~6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서울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경기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자동차용경유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값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9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기법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시각화기법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히스토그램 그래프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 및 주요소스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Pyplot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, plot, hist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58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분석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시각화 주요내용</a:t>
                      </a:r>
                      <a:endParaRPr lang="en-US" altLang="ko-KR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목표성과</a:t>
                      </a:r>
                      <a:r>
                        <a:rPr lang="en-US" altLang="ko-KR" sz="1000" b="1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주요 내용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 : 19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년 상반기동안 서울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경기 지역 기름값의 분포를 히스토그램으로 구한다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gradFill>
                          <a:gsLst>
                            <a:gs pos="0">
                              <a:schemeClr val="tx1"/>
                            </a:gs>
                            <a:gs pos="42000">
                              <a:schemeClr val="tx1"/>
                            </a:gs>
                            <a:gs pos="8300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목표 성과 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: 19</a:t>
                      </a:r>
                      <a:r>
                        <a:rPr lang="ko-KR" altLang="en-US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년 상반기동안 기름값이 어느정도 분포되어 있는지 알 수 있다</a:t>
                      </a:r>
                      <a:r>
                        <a:rPr lang="en-US" altLang="ko-KR" sz="1000" dirty="0">
                          <a:gradFill>
                            <a:gsLst>
                              <a:gs pos="0">
                                <a:schemeClr val="tx1"/>
                              </a:gs>
                              <a:gs pos="42000">
                                <a:schemeClr val="tx1"/>
                              </a:gs>
                              <a:gs pos="8300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</a:rPr>
                        <a:t>..</a:t>
                      </a:r>
                    </a:p>
                  </a:txBody>
                  <a:tcPr marL="36000" marR="36000" marT="36000" marB="3600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5487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7993CB-2640-461E-B657-DF06C0C5DA14}"/>
              </a:ext>
            </a:extLst>
          </p:cNvPr>
          <p:cNvSpPr txBox="1"/>
          <p:nvPr/>
        </p:nvSpPr>
        <p:spPr>
          <a:xfrm>
            <a:off x="0" y="1400239"/>
            <a:ext cx="115050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/>
              <a:t>강남지역 기온 히스토그램</a:t>
            </a:r>
            <a:endParaRPr lang="ko-KR" altLang="en-US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lvl="1" fontAlgn="base" latinLnBrk="0"/>
            <a:endParaRPr lang="ko-KR" altLang="en-US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868A5D-B4C1-4598-AF14-861A225EF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63" y="1843019"/>
            <a:ext cx="6305149" cy="4686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7B2B23-245F-400A-A20D-562DBE37C66E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프로그램 및 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1012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7993CB-2640-461E-B657-DF06C0C5DA14}"/>
              </a:ext>
            </a:extLst>
          </p:cNvPr>
          <p:cNvSpPr txBox="1"/>
          <p:nvPr/>
        </p:nvSpPr>
        <p:spPr>
          <a:xfrm>
            <a:off x="0" y="1400239"/>
            <a:ext cx="115050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/>
              <a:t>기름값 히스토그램</a:t>
            </a:r>
            <a:endParaRPr lang="ko-KR" altLang="en-US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lvl="1" fontAlgn="base" latinLnBrk="0"/>
            <a:endParaRPr lang="ko-KR" altLang="en-US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lvl="1" fontAlgn="base" latinLnBrk="0"/>
            <a:endParaRPr lang="ko-KR" altLang="en-US" dirty="0">
              <a:gradFill>
                <a:gsLst>
                  <a:gs pos="0">
                    <a:schemeClr val="tx1"/>
                  </a:gs>
                  <a:gs pos="42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ea"/>
            </a:endParaRPr>
          </a:p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A6247D-CB12-4F08-A097-7D1A81B7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8" y="2108125"/>
            <a:ext cx="6415690" cy="4614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05EA5C-C9DD-4538-AEEB-B4DB6626913A}"/>
              </a:ext>
            </a:extLst>
          </p:cNvPr>
          <p:cNvSpPr txBox="1"/>
          <p:nvPr/>
        </p:nvSpPr>
        <p:spPr>
          <a:xfrm>
            <a:off x="472408" y="692353"/>
            <a:ext cx="605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시각화 프로그램 및 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6302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154592" y="1918975"/>
            <a:ext cx="1882816" cy="1660806"/>
            <a:chOff x="5673524" y="2071868"/>
            <a:chExt cx="1668763" cy="1471994"/>
          </a:xfrm>
          <a:solidFill>
            <a:schemeClr val="bg1">
              <a:lumMod val="75000"/>
              <a:alpha val="20000"/>
            </a:schemeClr>
          </a:solidFill>
        </p:grpSpPr>
        <p:sp>
          <p:nvSpPr>
            <p:cNvPr id="13" name="다이아몬드 12"/>
            <p:cNvSpPr/>
            <p:nvPr/>
          </p:nvSpPr>
          <p:spPr>
            <a:xfrm>
              <a:off x="5673524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다이아몬드 13"/>
            <p:cNvSpPr/>
            <p:nvPr/>
          </p:nvSpPr>
          <p:spPr>
            <a:xfrm>
              <a:off x="5870293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21267" y="2395435"/>
            <a:ext cx="274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673524" y="4019308"/>
            <a:ext cx="844952" cy="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915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5570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97508" y="1472415"/>
            <a:ext cx="1109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기름값과 지하철 승차인원 분석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BB3AC8-78C5-4277-8C73-3C7C92674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8" y="1990725"/>
            <a:ext cx="4038600" cy="4867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F8D46D-AAD6-4781-817A-AEE90B591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108" y="2305050"/>
            <a:ext cx="39909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49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2408" y="692353"/>
            <a:ext cx="5570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프로그램 및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1AB29D"/>
                </a:solidFill>
                <a:latin typeface="나눔고딕 ExtraBold" pitchFamily="50" charset="-127"/>
                <a:ea typeface="나눔고딕 ExtraBold" pitchFamily="50" charset="-127"/>
              </a:rPr>
              <a:t>결과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1432636"/>
            <a:ext cx="11095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fontAlgn="base" latinLnBrk="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온도와 지하철 승차인원 분석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 marL="342900" lvl="0" indent="-342900" fontAlgn="base" latinLnBrk="0">
              <a:buFont typeface="Wingdings" panose="05000000000000000000" pitchFamily="2" charset="2"/>
              <a:buChar char="l"/>
            </a:pP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C47F02-D611-4F23-B0B9-9BD89B0DD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8" y="1848134"/>
            <a:ext cx="3752850" cy="3667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CAEFEC-0BB5-4419-A036-DC7830778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812" y="1886234"/>
            <a:ext cx="37623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29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2854</TotalTime>
  <Words>6343</Words>
  <Application>Microsoft Office PowerPoint</Application>
  <PresentationFormat>와이드스크린</PresentationFormat>
  <Paragraphs>1458</Paragraphs>
  <Slides>78</Slides>
  <Notes>78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6" baseType="lpstr">
      <vt:lpstr>KoPub돋움체 Bold</vt:lpstr>
      <vt:lpstr>나눔고딕 ExtraBold</vt:lpstr>
      <vt:lpstr>나눔바른고딕</vt:lpstr>
      <vt:lpstr>나눔스퀘어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MINJAE KO</cp:lastModifiedBy>
  <cp:revision>298</cp:revision>
  <dcterms:created xsi:type="dcterms:W3CDTF">2017-01-14T23:40:12Z</dcterms:created>
  <dcterms:modified xsi:type="dcterms:W3CDTF">2019-12-07T09:53:08Z</dcterms:modified>
</cp:coreProperties>
</file>